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diagrams/data21.xml" ContentType="application/vnd.openxmlformats-officedocument.drawingml.diagramData+xml"/>
  <Override PartName="/ppt/diagrams/drawing19.xml" ContentType="application/vnd.ms-office.drawingml.diagramDrawing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notesSlides/notesSlide13.xml" ContentType="application/vnd.openxmlformats-officedocument.presentationml.notesSlide+xml"/>
  <Override PartName="/ppt/diagrams/layout18.xml" ContentType="application/vnd.openxmlformats-officedocument.drawingml.diagramLayout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drawing11.xml" ContentType="application/vnd.ms-office.drawingml.diagramDrawing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notesSlides/notesSlide18.xml" ContentType="application/vnd.openxmlformats-officedocument.presentationml.notesSlid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notesSlides/notesSlide14.xml" ContentType="application/vnd.openxmlformats-officedocument.presentationml.notesSlide+xml"/>
  <Override PartName="/ppt/diagrams/layout19.xml" ContentType="application/vnd.openxmlformats-officedocument.drawingml.diagramLayout+xml"/>
  <Override PartName="/ppt/diagrams/drawing16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notesSlides/notesSlide21.xml" ContentType="application/vnd.openxmlformats-officedocument.presentationml.notesSlide+xml"/>
  <Override PartName="/ppt/diagrams/drawing9.xml" ContentType="application/vnd.ms-office.drawingml.diagramDrawing+xml"/>
  <Override PartName="/ppt/diagrams/drawing23.xml" ContentType="application/vnd.ms-office.drawingml.diagramDrawing+xml"/>
  <Override PartName="/ppt/diagrams/colors6.xml" ContentType="application/vnd.openxmlformats-officedocument.drawingml.diagramColors+xml"/>
  <Override PartName="/ppt/notesSlides/notesSlide10.xml" ContentType="application/vnd.openxmlformats-officedocument.presentationml.notesSlide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drawing5.xml" ContentType="application/vnd.ms-office.drawingml.diagramDrawing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notesSlides/notesSlide19.xml" ContentType="application/vnd.openxmlformats-officedocument.presentationml.notesSlide+xml"/>
  <Override PartName="/ppt/diagrams/data23.xml" ContentType="application/vnd.openxmlformats-officedocument.drawingml.diagramData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notesSlides/notesSlide15.xml" ContentType="application/vnd.openxmlformats-officedocument.presentationml.notesSlide+xml"/>
  <Override PartName="/ppt/diagrams/drawing17.xml" ContentType="application/vnd.ms-office.drawingml.diagramDrawing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notesSlides/notesSlide11.xml" ContentType="application/vnd.openxmlformats-officedocument.presentationml.notesSlide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drawing13.xml" ContentType="application/vnd.ms-office.drawingml.diagramDrawing+xml"/>
  <Override PartName="/ppt/notesSlides/notesSlide6.xml" ContentType="application/vnd.openxmlformats-officedocument.presentationml.notesSlide+xml"/>
  <Override PartName="/ppt/diagrams/layout23.xml" ContentType="application/vnd.openxmlformats-officedocument.drawingml.diagramLayout+xml"/>
  <Override PartName="/ppt/diagrams/drawing20.xml" ContentType="application/vnd.ms-office.drawingml.diagramDrawing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colors8.xml" ContentType="application/vnd.openxmlformats-officedocument.drawingml.diagramColors+xml"/>
  <Override PartName="/ppt/notesSlides/notesSlide12.xml" ContentType="application/vnd.openxmlformats-officedocument.presentationml.notesSlide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diagrams/drawing7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8" r:id="rId1"/>
  </p:sldMasterIdLst>
  <p:notesMasterIdLst>
    <p:notesMasterId r:id="rId60"/>
  </p:notesMasterIdLst>
  <p:sldIdLst>
    <p:sldId id="256" r:id="rId2"/>
    <p:sldId id="375" r:id="rId3"/>
    <p:sldId id="482" r:id="rId4"/>
    <p:sldId id="483" r:id="rId5"/>
    <p:sldId id="430" r:id="rId6"/>
    <p:sldId id="431" r:id="rId7"/>
    <p:sldId id="432" r:id="rId8"/>
    <p:sldId id="433" r:id="rId9"/>
    <p:sldId id="434" r:id="rId10"/>
    <p:sldId id="455" r:id="rId11"/>
    <p:sldId id="456" r:id="rId12"/>
    <p:sldId id="457" r:id="rId13"/>
    <p:sldId id="436" r:id="rId14"/>
    <p:sldId id="437" r:id="rId15"/>
    <p:sldId id="435" r:id="rId16"/>
    <p:sldId id="438" r:id="rId17"/>
    <p:sldId id="459" r:id="rId18"/>
    <p:sldId id="470" r:id="rId19"/>
    <p:sldId id="471" r:id="rId20"/>
    <p:sldId id="472" r:id="rId21"/>
    <p:sldId id="473" r:id="rId22"/>
    <p:sldId id="474" r:id="rId23"/>
    <p:sldId id="475" r:id="rId24"/>
    <p:sldId id="476" r:id="rId25"/>
    <p:sldId id="477" r:id="rId26"/>
    <p:sldId id="478" r:id="rId27"/>
    <p:sldId id="479" r:id="rId28"/>
    <p:sldId id="480" r:id="rId29"/>
    <p:sldId id="460" r:id="rId30"/>
    <p:sldId id="439" r:id="rId31"/>
    <p:sldId id="440" r:id="rId32"/>
    <p:sldId id="441" r:id="rId33"/>
    <p:sldId id="467" r:id="rId34"/>
    <p:sldId id="461" r:id="rId35"/>
    <p:sldId id="462" r:id="rId36"/>
    <p:sldId id="463" r:id="rId37"/>
    <p:sldId id="464" r:id="rId38"/>
    <p:sldId id="465" r:id="rId39"/>
    <p:sldId id="468" r:id="rId40"/>
    <p:sldId id="442" r:id="rId41"/>
    <p:sldId id="443" r:id="rId42"/>
    <p:sldId id="444" r:id="rId43"/>
    <p:sldId id="485" r:id="rId44"/>
    <p:sldId id="447" r:id="rId45"/>
    <p:sldId id="448" r:id="rId46"/>
    <p:sldId id="484" r:id="rId47"/>
    <p:sldId id="446" r:id="rId48"/>
    <p:sldId id="486" r:id="rId49"/>
    <p:sldId id="487" r:id="rId50"/>
    <p:sldId id="488" r:id="rId51"/>
    <p:sldId id="489" r:id="rId52"/>
    <p:sldId id="450" r:id="rId53"/>
    <p:sldId id="449" r:id="rId54"/>
    <p:sldId id="451" r:id="rId55"/>
    <p:sldId id="452" r:id="rId56"/>
    <p:sldId id="453" r:id="rId57"/>
    <p:sldId id="454" r:id="rId58"/>
    <p:sldId id="481" r:id="rId59"/>
  </p:sldIdLst>
  <p:sldSz cx="9144000" cy="6858000" type="screen4x3"/>
  <p:notesSz cx="6808788" cy="98234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kiosk/>
    <p:sldAll/>
    <p:penClr>
      <a:schemeClr val="tx1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800000"/>
    <a:srgbClr val="2A7642"/>
    <a:srgbClr val="3553A9"/>
    <a:srgbClr val="3AA45B"/>
    <a:srgbClr val="F8CCBC"/>
    <a:srgbClr val="FFFF66"/>
    <a:srgbClr val="1C4B90"/>
    <a:srgbClr val="3B7BD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38" autoAdjust="0"/>
    <p:restoredTop sz="86923" autoAdjust="0"/>
  </p:normalViewPr>
  <p:slideViewPr>
    <p:cSldViewPr>
      <p:cViewPr varScale="1">
        <p:scale>
          <a:sx n="95" d="100"/>
          <a:sy n="95" d="100"/>
        </p:scale>
        <p:origin x="-1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87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_rels/data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ata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ata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ata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ata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ata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ata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_rels/data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71.jpeg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91.jpeg"/></Relationships>
</file>

<file path=ppt/diagrams/_rels/drawing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91.jpe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7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2E08EA-0781-48C2-AF72-DBF2A44B149F}" type="doc">
      <dgm:prSet loTypeId="urn:microsoft.com/office/officeart/2005/8/layout/cycle4#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DA93318-F01C-41A0-864A-C8FA2FB42FFE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en-US" sz="2000" dirty="0" smtClean="0"/>
            <a:t>&gt;</a:t>
          </a:r>
          <a:r>
            <a:rPr lang="ru-RU" sz="2800" dirty="0" smtClean="0"/>
            <a:t>155</a:t>
          </a:r>
          <a:r>
            <a:rPr lang="en-US" sz="2800" dirty="0" smtClean="0"/>
            <a:t> 000 </a:t>
          </a:r>
          <a:r>
            <a:rPr lang="ru-RU" sz="2000" dirty="0" smtClean="0"/>
            <a:t>работников </a:t>
          </a:r>
          <a:endParaRPr lang="ru-RU" sz="2000" dirty="0"/>
        </a:p>
      </dgm:t>
    </dgm:pt>
    <dgm:pt modelId="{9699CA21-91B2-427F-B8A2-22924EBEE523}" type="parTrans" cxnId="{5FF4DE77-BF44-4CD9-89DE-70696D998550}">
      <dgm:prSet/>
      <dgm:spPr/>
      <dgm:t>
        <a:bodyPr/>
        <a:lstStyle/>
        <a:p>
          <a:endParaRPr lang="ru-RU" sz="1800"/>
        </a:p>
      </dgm:t>
    </dgm:pt>
    <dgm:pt modelId="{9D1B2939-22FD-4DE6-AB1A-D8669D785F34}" type="sibTrans" cxnId="{5FF4DE77-BF44-4CD9-89DE-70696D998550}">
      <dgm:prSet/>
      <dgm:spPr/>
      <dgm:t>
        <a:bodyPr/>
        <a:lstStyle/>
        <a:p>
          <a:endParaRPr lang="ru-RU" sz="1800"/>
        </a:p>
      </dgm:t>
    </dgm:pt>
    <dgm:pt modelId="{77809A24-14EA-4080-B9F1-302D9D1C25FB}">
      <dgm:prSet phldrT="[Текст]" custT="1"/>
      <dgm:spPr/>
      <dgm:t>
        <a:bodyPr lIns="0" tIns="0" rIns="0" bIns="0"/>
        <a:lstStyle/>
        <a:p>
          <a:r>
            <a:rPr lang="ru-RU" sz="1600" dirty="0" smtClean="0"/>
            <a:t>Признаны профессионально заболевшими</a:t>
          </a:r>
        </a:p>
      </dgm:t>
    </dgm:pt>
    <dgm:pt modelId="{9D110BC0-3C51-408C-9F16-6195CAB8FA97}" type="parTrans" cxnId="{034A59B1-E4F0-4190-88E6-BAC6B4A792F0}">
      <dgm:prSet/>
      <dgm:spPr/>
      <dgm:t>
        <a:bodyPr/>
        <a:lstStyle/>
        <a:p>
          <a:endParaRPr lang="ru-RU" sz="1800"/>
        </a:p>
      </dgm:t>
    </dgm:pt>
    <dgm:pt modelId="{E6AD2CD2-EA03-482B-8391-FBAA719A97D9}" type="sibTrans" cxnId="{034A59B1-E4F0-4190-88E6-BAC6B4A792F0}">
      <dgm:prSet/>
      <dgm:spPr/>
      <dgm:t>
        <a:bodyPr/>
        <a:lstStyle/>
        <a:p>
          <a:endParaRPr lang="ru-RU" sz="1800"/>
        </a:p>
      </dgm:t>
    </dgm:pt>
    <dgm:pt modelId="{C2CD6F9A-96F9-4DC3-B900-0BD2426534C9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2400" dirty="0" smtClean="0"/>
            <a:t>+ 6 – 8 </a:t>
          </a:r>
          <a:r>
            <a:rPr lang="ru-RU" sz="2000" dirty="0" smtClean="0"/>
            <a:t>тысяч человек</a:t>
          </a:r>
          <a:endParaRPr lang="ru-RU" sz="2000" dirty="0"/>
        </a:p>
      </dgm:t>
    </dgm:pt>
    <dgm:pt modelId="{65E2FE2F-44BE-4219-AEF6-7F0FDEC99A05}" type="parTrans" cxnId="{8B84C751-8245-4D9C-BFA4-D1B6FB4BCC89}">
      <dgm:prSet/>
      <dgm:spPr/>
      <dgm:t>
        <a:bodyPr/>
        <a:lstStyle/>
        <a:p>
          <a:endParaRPr lang="ru-RU" sz="1800"/>
        </a:p>
      </dgm:t>
    </dgm:pt>
    <dgm:pt modelId="{F1B9D74B-20B9-4640-BBDF-30E660E6E46E}" type="sibTrans" cxnId="{8B84C751-8245-4D9C-BFA4-D1B6FB4BCC89}">
      <dgm:prSet/>
      <dgm:spPr/>
      <dgm:t>
        <a:bodyPr/>
        <a:lstStyle/>
        <a:p>
          <a:endParaRPr lang="ru-RU" sz="1800"/>
        </a:p>
      </dgm:t>
    </dgm:pt>
    <dgm:pt modelId="{E9029F3E-CBD2-431F-9105-1234CED0D40A}">
      <dgm:prSet phldrT="[Текст]" custT="1"/>
      <dgm:spPr/>
      <dgm:t>
        <a:bodyPr/>
        <a:lstStyle/>
        <a:p>
          <a:r>
            <a:rPr lang="ru-RU" sz="1600" dirty="0" smtClean="0"/>
            <a:t>Ежегодное количество впервые «профессионально заболевших» работников</a:t>
          </a:r>
          <a:endParaRPr lang="ru-RU" sz="1600" dirty="0"/>
        </a:p>
      </dgm:t>
    </dgm:pt>
    <dgm:pt modelId="{C84C3808-E7BC-4D34-AB29-ABBA423A08A4}" type="parTrans" cxnId="{4D733568-086A-4553-A528-67402071E93F}">
      <dgm:prSet/>
      <dgm:spPr/>
      <dgm:t>
        <a:bodyPr/>
        <a:lstStyle/>
        <a:p>
          <a:endParaRPr lang="ru-RU" sz="1800"/>
        </a:p>
      </dgm:t>
    </dgm:pt>
    <dgm:pt modelId="{9D710DC1-3A64-4361-A899-0C4197A0A2B6}" type="sibTrans" cxnId="{4D733568-086A-4553-A528-67402071E93F}">
      <dgm:prSet/>
      <dgm:spPr/>
      <dgm:t>
        <a:bodyPr/>
        <a:lstStyle/>
        <a:p>
          <a:endParaRPr lang="ru-RU" sz="1800"/>
        </a:p>
      </dgm:t>
    </dgm:pt>
    <dgm:pt modelId="{501DF1FE-13A2-4C41-981C-2155E9D51D8B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en-US" sz="2000" dirty="0" smtClean="0"/>
            <a:t>&gt;</a:t>
          </a:r>
          <a:r>
            <a:rPr lang="ru-RU" sz="2000" dirty="0" smtClean="0"/>
            <a:t> 1000 работников</a:t>
          </a:r>
          <a:endParaRPr lang="ru-RU" sz="2000" dirty="0"/>
        </a:p>
      </dgm:t>
    </dgm:pt>
    <dgm:pt modelId="{84BDAF43-1878-4EC3-8C0A-3A49E8150EE6}" type="parTrans" cxnId="{BAFA60F8-EBDC-4EC3-9BD8-8E6973740ED3}">
      <dgm:prSet/>
      <dgm:spPr/>
      <dgm:t>
        <a:bodyPr/>
        <a:lstStyle/>
        <a:p>
          <a:endParaRPr lang="ru-RU" sz="1800"/>
        </a:p>
      </dgm:t>
    </dgm:pt>
    <dgm:pt modelId="{6DBE2028-8EF6-451C-A77A-F8CD5D283AE8}" type="sibTrans" cxnId="{BAFA60F8-EBDC-4EC3-9BD8-8E6973740ED3}">
      <dgm:prSet/>
      <dgm:spPr/>
      <dgm:t>
        <a:bodyPr/>
        <a:lstStyle/>
        <a:p>
          <a:endParaRPr lang="ru-RU" sz="1800"/>
        </a:p>
      </dgm:t>
    </dgm:pt>
    <dgm:pt modelId="{FFC518B3-56F7-44AF-BBEE-CEF37B0D1893}">
      <dgm:prSet phldrT="[Текст]" custT="1"/>
      <dgm:spPr/>
      <dgm:t>
        <a:bodyPr lIns="0" tIns="0" rIns="0" bIns="0" anchor="b" anchorCtr="0"/>
        <a:lstStyle/>
        <a:p>
          <a:r>
            <a:rPr lang="ru-RU" sz="1600" dirty="0" smtClean="0"/>
            <a:t>Выявлено два и более профессиональных заболевания </a:t>
          </a:r>
          <a:br>
            <a:rPr lang="ru-RU" sz="1600" dirty="0" smtClean="0"/>
          </a:br>
          <a:r>
            <a:rPr lang="ru-RU" sz="1600" dirty="0" smtClean="0"/>
            <a:t>в 2012 году</a:t>
          </a:r>
          <a:endParaRPr lang="ru-RU" sz="1600" dirty="0"/>
        </a:p>
      </dgm:t>
    </dgm:pt>
    <dgm:pt modelId="{E4AE624D-A9D2-4926-BCA3-F8FCCBD7AC91}" type="parTrans" cxnId="{53B4AF8E-91E7-4C0A-96B3-CD7FD2AAD55F}">
      <dgm:prSet/>
      <dgm:spPr/>
      <dgm:t>
        <a:bodyPr/>
        <a:lstStyle/>
        <a:p>
          <a:endParaRPr lang="ru-RU" sz="1800"/>
        </a:p>
      </dgm:t>
    </dgm:pt>
    <dgm:pt modelId="{7A8AC394-36C7-478B-BC7B-E5AF3C7AF0F9}" type="sibTrans" cxnId="{53B4AF8E-91E7-4C0A-96B3-CD7FD2AAD55F}">
      <dgm:prSet/>
      <dgm:spPr/>
      <dgm:t>
        <a:bodyPr/>
        <a:lstStyle/>
        <a:p>
          <a:endParaRPr lang="ru-RU" sz="1800"/>
        </a:p>
      </dgm:t>
    </dgm:pt>
    <dgm:pt modelId="{188EFFC5-0258-4983-9553-B5119E47B8BB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3200" dirty="0" smtClean="0"/>
            <a:t>6 </a:t>
          </a:r>
          <a:r>
            <a:rPr lang="ru-RU" sz="3200" smtClean="0"/>
            <a:t>696 </a:t>
          </a:r>
          <a:r>
            <a:rPr lang="ru-RU" sz="2000" smtClean="0"/>
            <a:t>человек</a:t>
          </a:r>
          <a:endParaRPr lang="ru-RU" sz="2000" dirty="0"/>
        </a:p>
      </dgm:t>
    </dgm:pt>
    <dgm:pt modelId="{7D4F0761-6667-4668-B61D-22D5EAD011DC}" type="parTrans" cxnId="{507660B1-4524-48F4-AC9C-71AE5E428A8F}">
      <dgm:prSet/>
      <dgm:spPr/>
      <dgm:t>
        <a:bodyPr/>
        <a:lstStyle/>
        <a:p>
          <a:endParaRPr lang="ru-RU" sz="1800"/>
        </a:p>
      </dgm:t>
    </dgm:pt>
    <dgm:pt modelId="{90587B62-5A49-4D75-A5DE-487F0B2E962E}" type="sibTrans" cxnId="{507660B1-4524-48F4-AC9C-71AE5E428A8F}">
      <dgm:prSet/>
      <dgm:spPr/>
      <dgm:t>
        <a:bodyPr/>
        <a:lstStyle/>
        <a:p>
          <a:endParaRPr lang="ru-RU" sz="1800"/>
        </a:p>
      </dgm:t>
    </dgm:pt>
    <dgm:pt modelId="{559879E0-A285-49F6-A814-6D0C0D557DAE}">
      <dgm:prSet phldrT="[Текст]" custT="1"/>
      <dgm:spPr/>
      <dgm:t>
        <a:bodyPr lIns="0" tIns="0" rIns="0" bIns="0" anchor="b" anchorCtr="0"/>
        <a:lstStyle/>
        <a:p>
          <a:r>
            <a:rPr lang="ru-RU" sz="1600" dirty="0" smtClean="0"/>
            <a:t>Профессиональное заболевание установлено впервые</a:t>
          </a:r>
          <a:br>
            <a:rPr lang="ru-RU" sz="1600" dirty="0" smtClean="0"/>
          </a:br>
          <a:r>
            <a:rPr lang="ru-RU" sz="1600" dirty="0" smtClean="0"/>
            <a:t>в 2012 году</a:t>
          </a:r>
          <a:endParaRPr lang="ru-RU" sz="1600" dirty="0"/>
        </a:p>
      </dgm:t>
    </dgm:pt>
    <dgm:pt modelId="{8B7BFDD4-ECC2-40FA-B377-B2CE8D18F897}" type="parTrans" cxnId="{39073990-DDB9-47E9-95E4-772702B6F1F0}">
      <dgm:prSet/>
      <dgm:spPr/>
      <dgm:t>
        <a:bodyPr/>
        <a:lstStyle/>
        <a:p>
          <a:endParaRPr lang="ru-RU" sz="1800"/>
        </a:p>
      </dgm:t>
    </dgm:pt>
    <dgm:pt modelId="{8109F57C-212E-426C-9026-B068C0D2F08C}" type="sibTrans" cxnId="{39073990-DDB9-47E9-95E4-772702B6F1F0}">
      <dgm:prSet/>
      <dgm:spPr/>
      <dgm:t>
        <a:bodyPr/>
        <a:lstStyle/>
        <a:p>
          <a:endParaRPr lang="ru-RU" sz="1800"/>
        </a:p>
      </dgm:t>
    </dgm:pt>
    <dgm:pt modelId="{2087E81D-F656-4FA5-82EB-83EF2F03C1D7}">
      <dgm:prSet phldrT="[Текст]" custT="1"/>
      <dgm:spPr/>
      <dgm:t>
        <a:bodyPr lIns="0" tIns="0" rIns="0" bIns="0" anchor="b" anchorCtr="0"/>
        <a:lstStyle/>
        <a:p>
          <a:endParaRPr lang="ru-RU" sz="1200" dirty="0"/>
        </a:p>
      </dgm:t>
    </dgm:pt>
    <dgm:pt modelId="{4C8B92B7-65FC-4911-B43C-02D6E911D79A}" type="parTrans" cxnId="{B1BB9DF3-64E7-4A83-85E0-8E340A1DC1D0}">
      <dgm:prSet/>
      <dgm:spPr/>
      <dgm:t>
        <a:bodyPr/>
        <a:lstStyle/>
        <a:p>
          <a:endParaRPr lang="ru-RU" sz="1800"/>
        </a:p>
      </dgm:t>
    </dgm:pt>
    <dgm:pt modelId="{A3354AA7-D1E8-462E-B29B-7783D7F3D176}" type="sibTrans" cxnId="{B1BB9DF3-64E7-4A83-85E0-8E340A1DC1D0}">
      <dgm:prSet/>
      <dgm:spPr/>
      <dgm:t>
        <a:bodyPr/>
        <a:lstStyle/>
        <a:p>
          <a:endParaRPr lang="ru-RU" sz="1800"/>
        </a:p>
      </dgm:t>
    </dgm:pt>
    <dgm:pt modelId="{8D2F2652-E789-457D-8176-A585E926B075}">
      <dgm:prSet phldrT="[Текст]" custT="1"/>
      <dgm:spPr/>
      <dgm:t>
        <a:bodyPr lIns="0" tIns="0" rIns="0" bIns="0" anchor="b" anchorCtr="0"/>
        <a:lstStyle/>
        <a:p>
          <a:r>
            <a:rPr lang="ru-RU" sz="1600" dirty="0" smtClean="0"/>
            <a:t>(в Московской области 61 случай)</a:t>
          </a:r>
          <a:endParaRPr lang="ru-RU" sz="1600" dirty="0"/>
        </a:p>
      </dgm:t>
    </dgm:pt>
    <dgm:pt modelId="{4C8E1700-EC88-45C2-B73C-A5FC379F21FE}" type="parTrans" cxnId="{2F7B8E34-7291-43DE-ADBC-A6EFC4D4CBDC}">
      <dgm:prSet/>
      <dgm:spPr/>
      <dgm:t>
        <a:bodyPr/>
        <a:lstStyle/>
        <a:p>
          <a:endParaRPr lang="ru-RU"/>
        </a:p>
      </dgm:t>
    </dgm:pt>
    <dgm:pt modelId="{F7B84714-D680-48A8-A141-67C842C52D91}" type="sibTrans" cxnId="{2F7B8E34-7291-43DE-ADBC-A6EFC4D4CBDC}">
      <dgm:prSet/>
      <dgm:spPr/>
      <dgm:t>
        <a:bodyPr/>
        <a:lstStyle/>
        <a:p>
          <a:endParaRPr lang="ru-RU"/>
        </a:p>
      </dgm:t>
    </dgm:pt>
    <dgm:pt modelId="{A588EEE4-C7E4-4CB1-AC92-9ABE39853C59}" type="pres">
      <dgm:prSet presAssocID="{202E08EA-0781-48C2-AF72-DBF2A44B149F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6BA49E-55C7-428D-B51A-4E5F0A59259E}" type="pres">
      <dgm:prSet presAssocID="{202E08EA-0781-48C2-AF72-DBF2A44B149F}" presName="children" presStyleCnt="0"/>
      <dgm:spPr/>
    </dgm:pt>
    <dgm:pt modelId="{57A80890-C31C-4868-BB90-B40C39D1B407}" type="pres">
      <dgm:prSet presAssocID="{202E08EA-0781-48C2-AF72-DBF2A44B149F}" presName="child1group" presStyleCnt="0"/>
      <dgm:spPr/>
    </dgm:pt>
    <dgm:pt modelId="{707D8840-8453-4A13-91D3-5E040D945007}" type="pres">
      <dgm:prSet presAssocID="{202E08EA-0781-48C2-AF72-DBF2A44B149F}" presName="child1" presStyleLbl="bgAcc1" presStyleIdx="0" presStyleCnt="4" custScaleX="109076" custLinFactNeighborX="-23396" custLinFactNeighborY="-1581"/>
      <dgm:spPr/>
      <dgm:t>
        <a:bodyPr/>
        <a:lstStyle/>
        <a:p>
          <a:endParaRPr lang="ru-RU"/>
        </a:p>
      </dgm:t>
    </dgm:pt>
    <dgm:pt modelId="{DDEE86A5-B1CA-41CC-B032-33769FE40563}" type="pres">
      <dgm:prSet presAssocID="{202E08EA-0781-48C2-AF72-DBF2A44B149F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F14C9B-AE2E-467B-93CA-37EC2D14E3C5}" type="pres">
      <dgm:prSet presAssocID="{202E08EA-0781-48C2-AF72-DBF2A44B149F}" presName="child2group" presStyleCnt="0"/>
      <dgm:spPr/>
    </dgm:pt>
    <dgm:pt modelId="{CFD7C919-5835-4BB4-BF11-6688560F9827}" type="pres">
      <dgm:prSet presAssocID="{202E08EA-0781-48C2-AF72-DBF2A44B149F}" presName="child2" presStyleLbl="bgAcc1" presStyleIdx="1" presStyleCnt="4" custScaleX="126485" custLinFactNeighborX="16859"/>
      <dgm:spPr/>
      <dgm:t>
        <a:bodyPr/>
        <a:lstStyle/>
        <a:p>
          <a:endParaRPr lang="ru-RU"/>
        </a:p>
      </dgm:t>
    </dgm:pt>
    <dgm:pt modelId="{9E8F652E-CD1B-42D9-ABE0-CF52C9158824}" type="pres">
      <dgm:prSet presAssocID="{202E08EA-0781-48C2-AF72-DBF2A44B149F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40C3AF-A056-4EC5-B4C4-FEC20218E58F}" type="pres">
      <dgm:prSet presAssocID="{202E08EA-0781-48C2-AF72-DBF2A44B149F}" presName="child3group" presStyleCnt="0"/>
      <dgm:spPr/>
    </dgm:pt>
    <dgm:pt modelId="{E27F0044-0AEC-448C-B5DA-76CD49CCF22D}" type="pres">
      <dgm:prSet presAssocID="{202E08EA-0781-48C2-AF72-DBF2A44B149F}" presName="child3" presStyleLbl="bgAcc1" presStyleIdx="2" presStyleCnt="4" custScaleX="127284" custLinFactNeighborX="13247" custLinFactNeighborY="-13636"/>
      <dgm:spPr/>
      <dgm:t>
        <a:bodyPr/>
        <a:lstStyle/>
        <a:p>
          <a:endParaRPr lang="ru-RU"/>
        </a:p>
      </dgm:t>
    </dgm:pt>
    <dgm:pt modelId="{0BC6835D-6AA4-4909-BDF3-77546561C3C5}" type="pres">
      <dgm:prSet presAssocID="{202E08EA-0781-48C2-AF72-DBF2A44B149F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A1593F-4A85-4107-8A31-AF2DA69D15AA}" type="pres">
      <dgm:prSet presAssocID="{202E08EA-0781-48C2-AF72-DBF2A44B149F}" presName="child4group" presStyleCnt="0"/>
      <dgm:spPr/>
    </dgm:pt>
    <dgm:pt modelId="{8523D027-D0AE-4109-B7F7-EADA1E37C6C5}" type="pres">
      <dgm:prSet presAssocID="{202E08EA-0781-48C2-AF72-DBF2A44B149F}" presName="child4" presStyleLbl="bgAcc1" presStyleIdx="3" presStyleCnt="4" custScaleX="128819" custScaleY="121007" custLinFactNeighborX="-10818" custLinFactNeighborY="-17679"/>
      <dgm:spPr/>
      <dgm:t>
        <a:bodyPr/>
        <a:lstStyle/>
        <a:p>
          <a:endParaRPr lang="ru-RU"/>
        </a:p>
      </dgm:t>
    </dgm:pt>
    <dgm:pt modelId="{D9481815-7EB9-4A8D-AA54-5EF39DA4D7F7}" type="pres">
      <dgm:prSet presAssocID="{202E08EA-0781-48C2-AF72-DBF2A44B149F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D9EEBE-E033-4F5A-9C70-681D73586464}" type="pres">
      <dgm:prSet presAssocID="{202E08EA-0781-48C2-AF72-DBF2A44B149F}" presName="childPlaceholder" presStyleCnt="0"/>
      <dgm:spPr/>
    </dgm:pt>
    <dgm:pt modelId="{FA901A86-78C8-4A9E-A29C-9ED887928837}" type="pres">
      <dgm:prSet presAssocID="{202E08EA-0781-48C2-AF72-DBF2A44B149F}" presName="circle" presStyleCnt="0"/>
      <dgm:spPr/>
    </dgm:pt>
    <dgm:pt modelId="{DF0BB506-5F97-407D-80DA-9464843F36CE}" type="pres">
      <dgm:prSet presAssocID="{202E08EA-0781-48C2-AF72-DBF2A44B149F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9D9DC1-DD14-4CDE-AF7E-22C148F991E0}" type="pres">
      <dgm:prSet presAssocID="{202E08EA-0781-48C2-AF72-DBF2A44B149F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F96F58-A714-4105-8BA0-BF6F152B8084}" type="pres">
      <dgm:prSet presAssocID="{202E08EA-0781-48C2-AF72-DBF2A44B149F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0A91EB-EB5C-48C4-A7B6-FBBFAFDF43D7}" type="pres">
      <dgm:prSet presAssocID="{202E08EA-0781-48C2-AF72-DBF2A44B149F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883723-67C5-415C-9594-A83F31CC3AB4}" type="pres">
      <dgm:prSet presAssocID="{202E08EA-0781-48C2-AF72-DBF2A44B149F}" presName="quadrantPlaceholder" presStyleCnt="0"/>
      <dgm:spPr/>
    </dgm:pt>
    <dgm:pt modelId="{F12307F4-4451-46F0-8D02-EBFDC8BD6F76}" type="pres">
      <dgm:prSet presAssocID="{202E08EA-0781-48C2-AF72-DBF2A44B149F}" presName="center1" presStyleLbl="fgShp" presStyleIdx="0" presStyleCnt="2"/>
      <dgm:spPr/>
    </dgm:pt>
    <dgm:pt modelId="{F8164F27-3850-4D95-A368-79E25A3BDDF3}" type="pres">
      <dgm:prSet presAssocID="{202E08EA-0781-48C2-AF72-DBF2A44B149F}" presName="center2" presStyleLbl="fgShp" presStyleIdx="1" presStyleCnt="2"/>
      <dgm:spPr/>
    </dgm:pt>
  </dgm:ptLst>
  <dgm:cxnLst>
    <dgm:cxn modelId="{4D733568-086A-4553-A528-67402071E93F}" srcId="{C2CD6F9A-96F9-4DC3-B900-0BD2426534C9}" destId="{E9029F3E-CBD2-431F-9105-1234CED0D40A}" srcOrd="0" destOrd="0" parTransId="{C84C3808-E7BC-4D34-AB29-ABBA423A08A4}" sibTransId="{9D710DC1-3A64-4361-A899-0C4197A0A2B6}"/>
    <dgm:cxn modelId="{9655870A-B2F4-4092-9D79-E55099B46B1C}" type="presOf" srcId="{2087E81D-F656-4FA5-82EB-83EF2F03C1D7}" destId="{E27F0044-0AEC-448C-B5DA-76CD49CCF22D}" srcOrd="0" destOrd="0" presId="urn:microsoft.com/office/officeart/2005/8/layout/cycle4#2"/>
    <dgm:cxn modelId="{17B87A3F-C99D-42EA-87B2-928EF617AC72}" type="presOf" srcId="{501DF1FE-13A2-4C41-981C-2155E9D51D8B}" destId="{E7F96F58-A714-4105-8BA0-BF6F152B8084}" srcOrd="0" destOrd="0" presId="urn:microsoft.com/office/officeart/2005/8/layout/cycle4#2"/>
    <dgm:cxn modelId="{73C38FC6-88A9-4FC7-861E-88051CC22089}" type="presOf" srcId="{FFC518B3-56F7-44AF-BBEE-CEF37B0D1893}" destId="{0BC6835D-6AA4-4909-BDF3-77546561C3C5}" srcOrd="1" destOrd="1" presId="urn:microsoft.com/office/officeart/2005/8/layout/cycle4#2"/>
    <dgm:cxn modelId="{2F7B8E34-7291-43DE-ADBC-A6EFC4D4CBDC}" srcId="{188EFFC5-0258-4983-9553-B5119E47B8BB}" destId="{8D2F2652-E789-457D-8176-A585E926B075}" srcOrd="1" destOrd="0" parTransId="{4C8E1700-EC88-45C2-B73C-A5FC379F21FE}" sibTransId="{F7B84714-D680-48A8-A141-67C842C52D91}"/>
    <dgm:cxn modelId="{5FF4DE77-BF44-4CD9-89DE-70696D998550}" srcId="{202E08EA-0781-48C2-AF72-DBF2A44B149F}" destId="{DDA93318-F01C-41A0-864A-C8FA2FB42FFE}" srcOrd="0" destOrd="0" parTransId="{9699CA21-91B2-427F-B8A2-22924EBEE523}" sibTransId="{9D1B2939-22FD-4DE6-AB1A-D8669D785F34}"/>
    <dgm:cxn modelId="{D093E691-A222-46D3-946B-1A17ABBD53FA}" type="presOf" srcId="{8D2F2652-E789-457D-8176-A585E926B075}" destId="{8523D027-D0AE-4109-B7F7-EADA1E37C6C5}" srcOrd="0" destOrd="1" presId="urn:microsoft.com/office/officeart/2005/8/layout/cycle4#2"/>
    <dgm:cxn modelId="{ED0795E0-4CAE-492B-8543-60B68E9204A2}" type="presOf" srcId="{202E08EA-0781-48C2-AF72-DBF2A44B149F}" destId="{A588EEE4-C7E4-4CB1-AC92-9ABE39853C59}" srcOrd="0" destOrd="0" presId="urn:microsoft.com/office/officeart/2005/8/layout/cycle4#2"/>
    <dgm:cxn modelId="{B1BB9DF3-64E7-4A83-85E0-8E340A1DC1D0}" srcId="{501DF1FE-13A2-4C41-981C-2155E9D51D8B}" destId="{2087E81D-F656-4FA5-82EB-83EF2F03C1D7}" srcOrd="0" destOrd="0" parTransId="{4C8B92B7-65FC-4911-B43C-02D6E911D79A}" sibTransId="{A3354AA7-D1E8-462E-B29B-7783D7F3D176}"/>
    <dgm:cxn modelId="{890D8A94-37B5-4C31-984F-72159A42D5D5}" type="presOf" srcId="{C2CD6F9A-96F9-4DC3-B900-0BD2426534C9}" destId="{559D9DC1-DD14-4CDE-AF7E-22C148F991E0}" srcOrd="0" destOrd="0" presId="urn:microsoft.com/office/officeart/2005/8/layout/cycle4#2"/>
    <dgm:cxn modelId="{D35FE44A-1AC1-4829-BDEA-50C417300BE6}" type="presOf" srcId="{8D2F2652-E789-457D-8176-A585E926B075}" destId="{D9481815-7EB9-4A8D-AA54-5EF39DA4D7F7}" srcOrd="1" destOrd="1" presId="urn:microsoft.com/office/officeart/2005/8/layout/cycle4#2"/>
    <dgm:cxn modelId="{B31852A8-B9C0-42A8-B430-2E3BA7A60870}" type="presOf" srcId="{77809A24-14EA-4080-B9F1-302D9D1C25FB}" destId="{707D8840-8453-4A13-91D3-5E040D945007}" srcOrd="0" destOrd="0" presId="urn:microsoft.com/office/officeart/2005/8/layout/cycle4#2"/>
    <dgm:cxn modelId="{EE709BE8-DB36-45EF-ABA7-C66A16AEE682}" type="presOf" srcId="{E9029F3E-CBD2-431F-9105-1234CED0D40A}" destId="{9E8F652E-CD1B-42D9-ABE0-CF52C9158824}" srcOrd="1" destOrd="0" presId="urn:microsoft.com/office/officeart/2005/8/layout/cycle4#2"/>
    <dgm:cxn modelId="{53B4AF8E-91E7-4C0A-96B3-CD7FD2AAD55F}" srcId="{501DF1FE-13A2-4C41-981C-2155E9D51D8B}" destId="{FFC518B3-56F7-44AF-BBEE-CEF37B0D1893}" srcOrd="1" destOrd="0" parTransId="{E4AE624D-A9D2-4926-BCA3-F8FCCBD7AC91}" sibTransId="{7A8AC394-36C7-478B-BC7B-E5AF3C7AF0F9}"/>
    <dgm:cxn modelId="{034A59B1-E4F0-4190-88E6-BAC6B4A792F0}" srcId="{DDA93318-F01C-41A0-864A-C8FA2FB42FFE}" destId="{77809A24-14EA-4080-B9F1-302D9D1C25FB}" srcOrd="0" destOrd="0" parTransId="{9D110BC0-3C51-408C-9F16-6195CAB8FA97}" sibTransId="{E6AD2CD2-EA03-482B-8391-FBAA719A97D9}"/>
    <dgm:cxn modelId="{444C0823-D228-41A5-ACD1-AC5DECA2B43A}" type="presOf" srcId="{77809A24-14EA-4080-B9F1-302D9D1C25FB}" destId="{DDEE86A5-B1CA-41CC-B032-33769FE40563}" srcOrd="1" destOrd="0" presId="urn:microsoft.com/office/officeart/2005/8/layout/cycle4#2"/>
    <dgm:cxn modelId="{8B84C751-8245-4D9C-BFA4-D1B6FB4BCC89}" srcId="{202E08EA-0781-48C2-AF72-DBF2A44B149F}" destId="{C2CD6F9A-96F9-4DC3-B900-0BD2426534C9}" srcOrd="1" destOrd="0" parTransId="{65E2FE2F-44BE-4219-AEF6-7F0FDEC99A05}" sibTransId="{F1B9D74B-20B9-4640-BBDF-30E660E6E46E}"/>
    <dgm:cxn modelId="{39073990-DDB9-47E9-95E4-772702B6F1F0}" srcId="{188EFFC5-0258-4983-9553-B5119E47B8BB}" destId="{559879E0-A285-49F6-A814-6D0C0D557DAE}" srcOrd="0" destOrd="0" parTransId="{8B7BFDD4-ECC2-40FA-B377-B2CE8D18F897}" sibTransId="{8109F57C-212E-426C-9026-B068C0D2F08C}"/>
    <dgm:cxn modelId="{507660B1-4524-48F4-AC9C-71AE5E428A8F}" srcId="{202E08EA-0781-48C2-AF72-DBF2A44B149F}" destId="{188EFFC5-0258-4983-9553-B5119E47B8BB}" srcOrd="3" destOrd="0" parTransId="{7D4F0761-6667-4668-B61D-22D5EAD011DC}" sibTransId="{90587B62-5A49-4D75-A5DE-487F0B2E962E}"/>
    <dgm:cxn modelId="{77AC6DAE-DCF7-4FEC-93FD-52FDF02B4B84}" type="presOf" srcId="{559879E0-A285-49F6-A814-6D0C0D557DAE}" destId="{8523D027-D0AE-4109-B7F7-EADA1E37C6C5}" srcOrd="0" destOrd="0" presId="urn:microsoft.com/office/officeart/2005/8/layout/cycle4#2"/>
    <dgm:cxn modelId="{BAFA60F8-EBDC-4EC3-9BD8-8E6973740ED3}" srcId="{202E08EA-0781-48C2-AF72-DBF2A44B149F}" destId="{501DF1FE-13A2-4C41-981C-2155E9D51D8B}" srcOrd="2" destOrd="0" parTransId="{84BDAF43-1878-4EC3-8C0A-3A49E8150EE6}" sibTransId="{6DBE2028-8EF6-451C-A77A-F8CD5D283AE8}"/>
    <dgm:cxn modelId="{503D70E2-EE70-4D1C-97DC-9462EDA16BE7}" type="presOf" srcId="{FFC518B3-56F7-44AF-BBEE-CEF37B0D1893}" destId="{E27F0044-0AEC-448C-B5DA-76CD49CCF22D}" srcOrd="0" destOrd="1" presId="urn:microsoft.com/office/officeart/2005/8/layout/cycle4#2"/>
    <dgm:cxn modelId="{291A377D-453B-4D5E-B94D-F53979026D01}" type="presOf" srcId="{2087E81D-F656-4FA5-82EB-83EF2F03C1D7}" destId="{0BC6835D-6AA4-4909-BDF3-77546561C3C5}" srcOrd="1" destOrd="0" presId="urn:microsoft.com/office/officeart/2005/8/layout/cycle4#2"/>
    <dgm:cxn modelId="{7554BAF7-F4D8-47AD-8BEC-AB0671C61AC9}" type="presOf" srcId="{188EFFC5-0258-4983-9553-B5119E47B8BB}" destId="{AC0A91EB-EB5C-48C4-A7B6-FBBFAFDF43D7}" srcOrd="0" destOrd="0" presId="urn:microsoft.com/office/officeart/2005/8/layout/cycle4#2"/>
    <dgm:cxn modelId="{0D4DB5CA-1FD8-4797-99F2-BE222272026D}" type="presOf" srcId="{DDA93318-F01C-41A0-864A-C8FA2FB42FFE}" destId="{DF0BB506-5F97-407D-80DA-9464843F36CE}" srcOrd="0" destOrd="0" presId="urn:microsoft.com/office/officeart/2005/8/layout/cycle4#2"/>
    <dgm:cxn modelId="{3E1E848B-5DC9-4CD4-B5CB-27AC0BF62F77}" type="presOf" srcId="{E9029F3E-CBD2-431F-9105-1234CED0D40A}" destId="{CFD7C919-5835-4BB4-BF11-6688560F9827}" srcOrd="0" destOrd="0" presId="urn:microsoft.com/office/officeart/2005/8/layout/cycle4#2"/>
    <dgm:cxn modelId="{274EE024-5D11-4979-AAA4-AEB922DAC5F8}" type="presOf" srcId="{559879E0-A285-49F6-A814-6D0C0D557DAE}" destId="{D9481815-7EB9-4A8D-AA54-5EF39DA4D7F7}" srcOrd="1" destOrd="0" presId="urn:microsoft.com/office/officeart/2005/8/layout/cycle4#2"/>
    <dgm:cxn modelId="{8FFE7C1A-8046-4313-9D53-036D44A8F7B6}" type="presParOf" srcId="{A588EEE4-C7E4-4CB1-AC92-9ABE39853C59}" destId="{CE6BA49E-55C7-428D-B51A-4E5F0A59259E}" srcOrd="0" destOrd="0" presId="urn:microsoft.com/office/officeart/2005/8/layout/cycle4#2"/>
    <dgm:cxn modelId="{ABBA67E6-D226-4A8F-90BF-37B2C4FE7D5E}" type="presParOf" srcId="{CE6BA49E-55C7-428D-B51A-4E5F0A59259E}" destId="{57A80890-C31C-4868-BB90-B40C39D1B407}" srcOrd="0" destOrd="0" presId="urn:microsoft.com/office/officeart/2005/8/layout/cycle4#2"/>
    <dgm:cxn modelId="{6AF0C7C9-31F1-4F1D-81E9-CC03A0B67FA8}" type="presParOf" srcId="{57A80890-C31C-4868-BB90-B40C39D1B407}" destId="{707D8840-8453-4A13-91D3-5E040D945007}" srcOrd="0" destOrd="0" presId="urn:microsoft.com/office/officeart/2005/8/layout/cycle4#2"/>
    <dgm:cxn modelId="{7BA3D862-7B92-4CA4-A91D-065CBB0E57F0}" type="presParOf" srcId="{57A80890-C31C-4868-BB90-B40C39D1B407}" destId="{DDEE86A5-B1CA-41CC-B032-33769FE40563}" srcOrd="1" destOrd="0" presId="urn:microsoft.com/office/officeart/2005/8/layout/cycle4#2"/>
    <dgm:cxn modelId="{5D6B6580-2E93-4AA3-AD25-E0EDDA89A183}" type="presParOf" srcId="{CE6BA49E-55C7-428D-B51A-4E5F0A59259E}" destId="{54F14C9B-AE2E-467B-93CA-37EC2D14E3C5}" srcOrd="1" destOrd="0" presId="urn:microsoft.com/office/officeart/2005/8/layout/cycle4#2"/>
    <dgm:cxn modelId="{F7043B42-AE87-4EFB-83A8-6D0F886B0D21}" type="presParOf" srcId="{54F14C9B-AE2E-467B-93CA-37EC2D14E3C5}" destId="{CFD7C919-5835-4BB4-BF11-6688560F9827}" srcOrd="0" destOrd="0" presId="urn:microsoft.com/office/officeart/2005/8/layout/cycle4#2"/>
    <dgm:cxn modelId="{7CE12658-598E-4125-8BBA-2CCA10F316FA}" type="presParOf" srcId="{54F14C9B-AE2E-467B-93CA-37EC2D14E3C5}" destId="{9E8F652E-CD1B-42D9-ABE0-CF52C9158824}" srcOrd="1" destOrd="0" presId="urn:microsoft.com/office/officeart/2005/8/layout/cycle4#2"/>
    <dgm:cxn modelId="{88F93784-BBA7-4227-B735-5EC7FF54E446}" type="presParOf" srcId="{CE6BA49E-55C7-428D-B51A-4E5F0A59259E}" destId="{B840C3AF-A056-4EC5-B4C4-FEC20218E58F}" srcOrd="2" destOrd="0" presId="urn:microsoft.com/office/officeart/2005/8/layout/cycle4#2"/>
    <dgm:cxn modelId="{2DD5A7F9-18D6-43CF-B0B1-FE0720855B43}" type="presParOf" srcId="{B840C3AF-A056-4EC5-B4C4-FEC20218E58F}" destId="{E27F0044-0AEC-448C-B5DA-76CD49CCF22D}" srcOrd="0" destOrd="0" presId="urn:microsoft.com/office/officeart/2005/8/layout/cycle4#2"/>
    <dgm:cxn modelId="{FC51A857-1938-4626-8EF0-F8EE5783AEB9}" type="presParOf" srcId="{B840C3AF-A056-4EC5-B4C4-FEC20218E58F}" destId="{0BC6835D-6AA4-4909-BDF3-77546561C3C5}" srcOrd="1" destOrd="0" presId="urn:microsoft.com/office/officeart/2005/8/layout/cycle4#2"/>
    <dgm:cxn modelId="{E987AA47-AC3A-4178-A996-64EC8E19F8C5}" type="presParOf" srcId="{CE6BA49E-55C7-428D-B51A-4E5F0A59259E}" destId="{53A1593F-4A85-4107-8A31-AF2DA69D15AA}" srcOrd="3" destOrd="0" presId="urn:microsoft.com/office/officeart/2005/8/layout/cycle4#2"/>
    <dgm:cxn modelId="{27830B58-0078-4D3C-B256-979CA140A3DB}" type="presParOf" srcId="{53A1593F-4A85-4107-8A31-AF2DA69D15AA}" destId="{8523D027-D0AE-4109-B7F7-EADA1E37C6C5}" srcOrd="0" destOrd="0" presId="urn:microsoft.com/office/officeart/2005/8/layout/cycle4#2"/>
    <dgm:cxn modelId="{F69FD8AE-C870-40C6-8BE2-5BFBF807E4D5}" type="presParOf" srcId="{53A1593F-4A85-4107-8A31-AF2DA69D15AA}" destId="{D9481815-7EB9-4A8D-AA54-5EF39DA4D7F7}" srcOrd="1" destOrd="0" presId="urn:microsoft.com/office/officeart/2005/8/layout/cycle4#2"/>
    <dgm:cxn modelId="{9AEB85BD-1F8E-46B8-9080-79B00ED9D1BF}" type="presParOf" srcId="{CE6BA49E-55C7-428D-B51A-4E5F0A59259E}" destId="{E3D9EEBE-E033-4F5A-9C70-681D73586464}" srcOrd="4" destOrd="0" presId="urn:microsoft.com/office/officeart/2005/8/layout/cycle4#2"/>
    <dgm:cxn modelId="{145FB58F-EE06-4199-B7B4-D537709E6A3A}" type="presParOf" srcId="{A588EEE4-C7E4-4CB1-AC92-9ABE39853C59}" destId="{FA901A86-78C8-4A9E-A29C-9ED887928837}" srcOrd="1" destOrd="0" presId="urn:microsoft.com/office/officeart/2005/8/layout/cycle4#2"/>
    <dgm:cxn modelId="{C92E767F-E71D-47C7-BE4C-10776D0F9128}" type="presParOf" srcId="{FA901A86-78C8-4A9E-A29C-9ED887928837}" destId="{DF0BB506-5F97-407D-80DA-9464843F36CE}" srcOrd="0" destOrd="0" presId="urn:microsoft.com/office/officeart/2005/8/layout/cycle4#2"/>
    <dgm:cxn modelId="{76E8D60B-6FA2-47D9-85DC-2C24B9B72D38}" type="presParOf" srcId="{FA901A86-78C8-4A9E-A29C-9ED887928837}" destId="{559D9DC1-DD14-4CDE-AF7E-22C148F991E0}" srcOrd="1" destOrd="0" presId="urn:microsoft.com/office/officeart/2005/8/layout/cycle4#2"/>
    <dgm:cxn modelId="{A14F3537-7A9B-4D10-A529-EA1FEE6431FE}" type="presParOf" srcId="{FA901A86-78C8-4A9E-A29C-9ED887928837}" destId="{E7F96F58-A714-4105-8BA0-BF6F152B8084}" srcOrd="2" destOrd="0" presId="urn:microsoft.com/office/officeart/2005/8/layout/cycle4#2"/>
    <dgm:cxn modelId="{9C042832-16E8-45D8-85E7-A5037F8F3202}" type="presParOf" srcId="{FA901A86-78C8-4A9E-A29C-9ED887928837}" destId="{AC0A91EB-EB5C-48C4-A7B6-FBBFAFDF43D7}" srcOrd="3" destOrd="0" presId="urn:microsoft.com/office/officeart/2005/8/layout/cycle4#2"/>
    <dgm:cxn modelId="{18D33F3F-B69A-4900-95B9-F127B43F4E13}" type="presParOf" srcId="{FA901A86-78C8-4A9E-A29C-9ED887928837}" destId="{77883723-67C5-415C-9594-A83F31CC3AB4}" srcOrd="4" destOrd="0" presId="urn:microsoft.com/office/officeart/2005/8/layout/cycle4#2"/>
    <dgm:cxn modelId="{B53CEAA9-B3BA-4531-A083-5D19DE4E731B}" type="presParOf" srcId="{A588EEE4-C7E4-4CB1-AC92-9ABE39853C59}" destId="{F12307F4-4451-46F0-8D02-EBFDC8BD6F76}" srcOrd="2" destOrd="0" presId="urn:microsoft.com/office/officeart/2005/8/layout/cycle4#2"/>
    <dgm:cxn modelId="{159B24B5-713F-469A-965F-E312B1448109}" type="presParOf" srcId="{A588EEE4-C7E4-4CB1-AC92-9ABE39853C59}" destId="{F8164F27-3850-4D95-A368-79E25A3BDDF3}" srcOrd="3" destOrd="0" presId="urn:microsoft.com/office/officeart/2005/8/layout/cycle4#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ED1AD39-58A8-432B-B126-352B5284CD5A}" type="doc">
      <dgm:prSet loTypeId="urn:microsoft.com/office/officeart/2005/8/layout/radial5" loCatId="relationship" qsTypeId="urn:microsoft.com/office/officeart/2005/8/quickstyle/simple3" qsCatId="simple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39D41B9D-9FDC-4946-8C4D-D805E8CF5E62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ru-RU" sz="2800" b="1" dirty="0" smtClean="0"/>
            <a:t>Химический фактор</a:t>
          </a:r>
        </a:p>
        <a:p>
          <a:r>
            <a:rPr lang="ru-RU" sz="2000" b="0" dirty="0" smtClean="0"/>
            <a:t>(химические вещества и смеси, в том числе вещества биологической природы, получаемые методом химического синтеза)</a:t>
          </a:r>
          <a:endParaRPr lang="ru-RU" sz="2000" b="0" dirty="0"/>
        </a:p>
      </dgm:t>
    </dgm:pt>
    <dgm:pt modelId="{ECD9DB39-33A6-49B9-A999-240A2E6A01B5}" type="parTrans" cxnId="{83955F59-A206-4249-92CF-4624C65B54F4}">
      <dgm:prSet/>
      <dgm:spPr/>
      <dgm:t>
        <a:bodyPr/>
        <a:lstStyle/>
        <a:p>
          <a:endParaRPr lang="ru-RU"/>
        </a:p>
      </dgm:t>
    </dgm:pt>
    <dgm:pt modelId="{A2BCC605-AB3A-4A48-A729-C72E8FF7F299}" type="sibTrans" cxnId="{83955F59-A206-4249-92CF-4624C65B54F4}">
      <dgm:prSet/>
      <dgm:spPr/>
      <dgm:t>
        <a:bodyPr/>
        <a:lstStyle/>
        <a:p>
          <a:endParaRPr lang="ru-RU"/>
        </a:p>
      </dgm:t>
    </dgm:pt>
    <dgm:pt modelId="{25FBE2C8-50C0-47F7-A019-ED1D21F2C7A3}">
      <dgm:prSet phldrT="[Текст]"/>
      <dgm:spPr/>
      <dgm:t>
        <a:bodyPr/>
        <a:lstStyle/>
        <a:p>
          <a:r>
            <a:rPr lang="ru-RU" dirty="0" smtClean="0"/>
            <a:t>гормоны</a:t>
          </a:r>
          <a:endParaRPr lang="ru-RU" dirty="0"/>
        </a:p>
      </dgm:t>
    </dgm:pt>
    <dgm:pt modelId="{D4BED4B0-17C0-440A-AF2C-BCAE0E90DFC4}" type="parTrans" cxnId="{2C95BAAD-61C8-4567-B73F-534B70F010B7}">
      <dgm:prSet/>
      <dgm:spPr/>
      <dgm:t>
        <a:bodyPr/>
        <a:lstStyle/>
        <a:p>
          <a:endParaRPr lang="ru-RU"/>
        </a:p>
      </dgm:t>
    </dgm:pt>
    <dgm:pt modelId="{FF38CA3B-86B5-4D1B-BF68-2DBE3957C319}" type="sibTrans" cxnId="{2C95BAAD-61C8-4567-B73F-534B70F010B7}">
      <dgm:prSet/>
      <dgm:spPr/>
      <dgm:t>
        <a:bodyPr/>
        <a:lstStyle/>
        <a:p>
          <a:endParaRPr lang="ru-RU"/>
        </a:p>
      </dgm:t>
    </dgm:pt>
    <dgm:pt modelId="{CDC28867-06FC-40CA-890E-C20C7E1307AC}">
      <dgm:prSet phldrT="[Текст]"/>
      <dgm:spPr/>
      <dgm:t>
        <a:bodyPr/>
        <a:lstStyle/>
        <a:p>
          <a:r>
            <a:rPr lang="ru-RU" dirty="0" smtClean="0"/>
            <a:t>витамины</a:t>
          </a:r>
          <a:endParaRPr lang="ru-RU" dirty="0"/>
        </a:p>
      </dgm:t>
    </dgm:pt>
    <dgm:pt modelId="{6DD312FF-BA34-47B8-A8FA-AD07107F413E}" type="parTrans" cxnId="{2C37BEAC-7F83-425D-8D50-902873C11885}">
      <dgm:prSet/>
      <dgm:spPr/>
      <dgm:t>
        <a:bodyPr/>
        <a:lstStyle/>
        <a:p>
          <a:endParaRPr lang="ru-RU"/>
        </a:p>
      </dgm:t>
    </dgm:pt>
    <dgm:pt modelId="{AC4028DF-A615-448E-85BA-EA6DDCE84803}" type="sibTrans" cxnId="{2C37BEAC-7F83-425D-8D50-902873C11885}">
      <dgm:prSet/>
      <dgm:spPr/>
      <dgm:t>
        <a:bodyPr/>
        <a:lstStyle/>
        <a:p>
          <a:endParaRPr lang="ru-RU"/>
        </a:p>
      </dgm:t>
    </dgm:pt>
    <dgm:pt modelId="{A9481A5A-01C6-482F-A53F-76885F7C66C7}">
      <dgm:prSet phldrT="[Текст]"/>
      <dgm:spPr/>
      <dgm:t>
        <a:bodyPr/>
        <a:lstStyle/>
        <a:p>
          <a:r>
            <a:rPr lang="ru-RU" dirty="0" smtClean="0"/>
            <a:t>ферменты</a:t>
          </a:r>
          <a:endParaRPr lang="ru-RU" dirty="0"/>
        </a:p>
      </dgm:t>
    </dgm:pt>
    <dgm:pt modelId="{B3CF2A29-ED67-4135-84C1-C47507192063}" type="parTrans" cxnId="{EFF9BE91-F660-410B-9B3B-EBE562F4FCD8}">
      <dgm:prSet/>
      <dgm:spPr/>
      <dgm:t>
        <a:bodyPr/>
        <a:lstStyle/>
        <a:p>
          <a:endParaRPr lang="ru-RU"/>
        </a:p>
      </dgm:t>
    </dgm:pt>
    <dgm:pt modelId="{8769846E-57BD-424B-8071-B1BFC0CB7A08}" type="sibTrans" cxnId="{EFF9BE91-F660-410B-9B3B-EBE562F4FCD8}">
      <dgm:prSet/>
      <dgm:spPr/>
      <dgm:t>
        <a:bodyPr/>
        <a:lstStyle/>
        <a:p>
          <a:endParaRPr lang="ru-RU"/>
        </a:p>
      </dgm:t>
    </dgm:pt>
    <dgm:pt modelId="{BB8F2F3F-0FBD-4099-A76B-40455CB7FA94}">
      <dgm:prSet phldrT="[Текст]"/>
      <dgm:spPr/>
      <dgm:t>
        <a:bodyPr/>
        <a:lstStyle/>
        <a:p>
          <a:r>
            <a:rPr lang="ru-RU" dirty="0" smtClean="0"/>
            <a:t>антибиотики</a:t>
          </a:r>
          <a:endParaRPr lang="ru-RU" dirty="0"/>
        </a:p>
      </dgm:t>
    </dgm:pt>
    <dgm:pt modelId="{BDE9A80F-1AB2-4C3F-8350-00BDDE16088B}" type="parTrans" cxnId="{C4330022-E77F-4604-B730-4018CC3D3760}">
      <dgm:prSet/>
      <dgm:spPr/>
      <dgm:t>
        <a:bodyPr/>
        <a:lstStyle/>
        <a:p>
          <a:endParaRPr lang="ru-RU"/>
        </a:p>
      </dgm:t>
    </dgm:pt>
    <dgm:pt modelId="{DA18F184-5293-4C33-BA70-0EEC759B0769}" type="sibTrans" cxnId="{C4330022-E77F-4604-B730-4018CC3D3760}">
      <dgm:prSet/>
      <dgm:spPr/>
      <dgm:t>
        <a:bodyPr/>
        <a:lstStyle/>
        <a:p>
          <a:endParaRPr lang="ru-RU"/>
        </a:p>
      </dgm:t>
    </dgm:pt>
    <dgm:pt modelId="{0841DA6F-8379-4699-811A-AE474BA78875}">
      <dgm:prSet phldrT="[Текст]"/>
      <dgm:spPr/>
      <dgm:t>
        <a:bodyPr/>
        <a:lstStyle/>
        <a:p>
          <a:r>
            <a:rPr lang="ru-RU" dirty="0" smtClean="0"/>
            <a:t>белковые препараты</a:t>
          </a:r>
          <a:endParaRPr lang="ru-RU" dirty="0"/>
        </a:p>
      </dgm:t>
    </dgm:pt>
    <dgm:pt modelId="{192FB06E-6259-481C-9B84-93AA6AB29CC7}" type="parTrans" cxnId="{8C5DE591-08F7-42F6-9746-3EA5FC25204C}">
      <dgm:prSet/>
      <dgm:spPr/>
      <dgm:t>
        <a:bodyPr/>
        <a:lstStyle/>
        <a:p>
          <a:endParaRPr lang="ru-RU"/>
        </a:p>
      </dgm:t>
    </dgm:pt>
    <dgm:pt modelId="{EA292D9C-2B7D-43CF-A26C-144D3A9CAA4A}" type="sibTrans" cxnId="{8C5DE591-08F7-42F6-9746-3EA5FC25204C}">
      <dgm:prSet/>
      <dgm:spPr/>
      <dgm:t>
        <a:bodyPr/>
        <a:lstStyle/>
        <a:p>
          <a:endParaRPr lang="ru-RU"/>
        </a:p>
      </dgm:t>
    </dgm:pt>
    <dgm:pt modelId="{9A97D2AA-39DC-4862-91AF-C1AB67A2C513}" type="pres">
      <dgm:prSet presAssocID="{1ED1AD39-58A8-432B-B126-352B5284CD5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8B3794-361C-4B97-A103-3FB28DF2110D}" type="pres">
      <dgm:prSet presAssocID="{39D41B9D-9FDC-4946-8C4D-D805E8CF5E62}" presName="centerShape" presStyleLbl="node0" presStyleIdx="0" presStyleCnt="1" custScaleX="266792" custScaleY="266792" custLinFactNeighborX="18700" custLinFactNeighborY="6029"/>
      <dgm:spPr/>
      <dgm:t>
        <a:bodyPr/>
        <a:lstStyle/>
        <a:p>
          <a:endParaRPr lang="ru-RU"/>
        </a:p>
      </dgm:t>
    </dgm:pt>
    <dgm:pt modelId="{12D616FA-409D-4F3A-B572-2EB1853F0DE7}" type="pres">
      <dgm:prSet presAssocID="{D4BED4B0-17C0-440A-AF2C-BCAE0E90DFC4}" presName="parTrans" presStyleLbl="sibTrans2D1" presStyleIdx="0" presStyleCnt="5"/>
      <dgm:spPr/>
      <dgm:t>
        <a:bodyPr/>
        <a:lstStyle/>
        <a:p>
          <a:endParaRPr lang="ru-RU"/>
        </a:p>
      </dgm:t>
    </dgm:pt>
    <dgm:pt modelId="{1F1FBEDB-F124-4975-A3DC-7AE30AAC669B}" type="pres">
      <dgm:prSet presAssocID="{D4BED4B0-17C0-440A-AF2C-BCAE0E90DFC4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8DA293A0-7B3A-4882-9059-680702C47F4A}" type="pres">
      <dgm:prSet presAssocID="{25FBE2C8-50C0-47F7-A019-ED1D21F2C7A3}" presName="node" presStyleLbl="node1" presStyleIdx="0" presStyleCnt="5" custRadScaleRad="143432" custRadScaleInc="1474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304BBB-18AF-4E1B-AF0B-19701BA1F48D}" type="pres">
      <dgm:prSet presAssocID="{6DD312FF-BA34-47B8-A8FA-AD07107F413E}" presName="parTrans" presStyleLbl="sibTrans2D1" presStyleIdx="1" presStyleCnt="5"/>
      <dgm:spPr/>
      <dgm:t>
        <a:bodyPr/>
        <a:lstStyle/>
        <a:p>
          <a:endParaRPr lang="ru-RU"/>
        </a:p>
      </dgm:t>
    </dgm:pt>
    <dgm:pt modelId="{76BF13DF-28DD-4058-9E03-0CDD1F8E57B9}" type="pres">
      <dgm:prSet presAssocID="{6DD312FF-BA34-47B8-A8FA-AD07107F413E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20DCCE48-1396-4399-847A-9AFD83E5A792}" type="pres">
      <dgm:prSet presAssocID="{CDC28867-06FC-40CA-890E-C20C7E1307AC}" presName="node" presStyleLbl="node1" presStyleIdx="1" presStyleCnt="5" custRadScaleRad="153799" custRadScaleInc="37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DA514B-2387-4971-AE83-34D43E715C2F}" type="pres">
      <dgm:prSet presAssocID="{192FB06E-6259-481C-9B84-93AA6AB29CC7}" presName="parTrans" presStyleLbl="sibTrans2D1" presStyleIdx="2" presStyleCnt="5"/>
      <dgm:spPr/>
      <dgm:t>
        <a:bodyPr/>
        <a:lstStyle/>
        <a:p>
          <a:endParaRPr lang="ru-RU"/>
        </a:p>
      </dgm:t>
    </dgm:pt>
    <dgm:pt modelId="{E9D24B42-050B-43A1-B560-7FC23F881259}" type="pres">
      <dgm:prSet presAssocID="{192FB06E-6259-481C-9B84-93AA6AB29CC7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8424BB46-D646-44A2-87C3-9BA03CE67194}" type="pres">
      <dgm:prSet presAssocID="{0841DA6F-8379-4699-811A-AE474BA78875}" presName="node" presStyleLbl="node1" presStyleIdx="2" presStyleCnt="5" custRadScaleRad="148936" custRadScaleInc="-562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06840F-0D88-4DB2-B88F-A8D78334FC03}" type="pres">
      <dgm:prSet presAssocID="{B3CF2A29-ED67-4135-84C1-C47507192063}" presName="parTrans" presStyleLbl="sibTrans2D1" presStyleIdx="3" presStyleCnt="5"/>
      <dgm:spPr/>
      <dgm:t>
        <a:bodyPr/>
        <a:lstStyle/>
        <a:p>
          <a:endParaRPr lang="ru-RU"/>
        </a:p>
      </dgm:t>
    </dgm:pt>
    <dgm:pt modelId="{4AD8118A-44FA-4BF9-9DF1-A41250B45FBA}" type="pres">
      <dgm:prSet presAssocID="{B3CF2A29-ED67-4135-84C1-C47507192063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7A80CDB5-DFB6-4D22-90D9-511B507040C9}" type="pres">
      <dgm:prSet presAssocID="{A9481A5A-01C6-482F-A53F-76885F7C66C7}" presName="node" presStyleLbl="node1" presStyleIdx="3" presStyleCnt="5" custRadScaleRad="101339" custRadScaleInc="166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193750-A1B1-42EC-93CE-4C25975AEE4E}" type="pres">
      <dgm:prSet presAssocID="{BDE9A80F-1AB2-4C3F-8350-00BDDE16088B}" presName="parTrans" presStyleLbl="sibTrans2D1" presStyleIdx="4" presStyleCnt="5"/>
      <dgm:spPr/>
      <dgm:t>
        <a:bodyPr/>
        <a:lstStyle/>
        <a:p>
          <a:endParaRPr lang="ru-RU"/>
        </a:p>
      </dgm:t>
    </dgm:pt>
    <dgm:pt modelId="{9D892FB3-DD23-48C9-82A6-86B5625BAF00}" type="pres">
      <dgm:prSet presAssocID="{BDE9A80F-1AB2-4C3F-8350-00BDDE16088B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82FE1AFE-32F4-4A4E-83E2-9BC1B1FA98E1}" type="pres">
      <dgm:prSet presAssocID="{BB8F2F3F-0FBD-4099-A76B-40455CB7FA94}" presName="node" presStyleLbl="node1" presStyleIdx="4" presStyleCnt="5" custRadScaleRad="76073" custRadScaleInc="65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2128B7-67E0-48E4-A5B0-DB8A146ECB60}" type="presOf" srcId="{39D41B9D-9FDC-4946-8C4D-D805E8CF5E62}" destId="{E28B3794-361C-4B97-A103-3FB28DF2110D}" srcOrd="0" destOrd="0" presId="urn:microsoft.com/office/officeart/2005/8/layout/radial5"/>
    <dgm:cxn modelId="{4717870F-E84B-4B82-AA5F-213777A34632}" type="presOf" srcId="{CDC28867-06FC-40CA-890E-C20C7E1307AC}" destId="{20DCCE48-1396-4399-847A-9AFD83E5A792}" srcOrd="0" destOrd="0" presId="urn:microsoft.com/office/officeart/2005/8/layout/radial5"/>
    <dgm:cxn modelId="{9D4B667E-7B68-4567-8D6C-A5CE2BAF1835}" type="presOf" srcId="{BB8F2F3F-0FBD-4099-A76B-40455CB7FA94}" destId="{82FE1AFE-32F4-4A4E-83E2-9BC1B1FA98E1}" srcOrd="0" destOrd="0" presId="urn:microsoft.com/office/officeart/2005/8/layout/radial5"/>
    <dgm:cxn modelId="{CB5BC2E9-B491-4BDC-94C7-E0DAE23230A3}" type="presOf" srcId="{A9481A5A-01C6-482F-A53F-76885F7C66C7}" destId="{7A80CDB5-DFB6-4D22-90D9-511B507040C9}" srcOrd="0" destOrd="0" presId="urn:microsoft.com/office/officeart/2005/8/layout/radial5"/>
    <dgm:cxn modelId="{50EF63F1-4F43-4C0F-BDDF-CCB13E56F5F3}" type="presOf" srcId="{6DD312FF-BA34-47B8-A8FA-AD07107F413E}" destId="{AF304BBB-18AF-4E1B-AF0B-19701BA1F48D}" srcOrd="0" destOrd="0" presId="urn:microsoft.com/office/officeart/2005/8/layout/radial5"/>
    <dgm:cxn modelId="{2C95BAAD-61C8-4567-B73F-534B70F010B7}" srcId="{39D41B9D-9FDC-4946-8C4D-D805E8CF5E62}" destId="{25FBE2C8-50C0-47F7-A019-ED1D21F2C7A3}" srcOrd="0" destOrd="0" parTransId="{D4BED4B0-17C0-440A-AF2C-BCAE0E90DFC4}" sibTransId="{FF38CA3B-86B5-4D1B-BF68-2DBE3957C319}"/>
    <dgm:cxn modelId="{CF9C02B7-582D-4D2D-8F79-302552D383E8}" type="presOf" srcId="{D4BED4B0-17C0-440A-AF2C-BCAE0E90DFC4}" destId="{12D616FA-409D-4F3A-B572-2EB1853F0DE7}" srcOrd="0" destOrd="0" presId="urn:microsoft.com/office/officeart/2005/8/layout/radial5"/>
    <dgm:cxn modelId="{2630F04F-826D-4C4B-A3CB-C8FE333812C2}" type="presOf" srcId="{BDE9A80F-1AB2-4C3F-8350-00BDDE16088B}" destId="{9D892FB3-DD23-48C9-82A6-86B5625BAF00}" srcOrd="1" destOrd="0" presId="urn:microsoft.com/office/officeart/2005/8/layout/radial5"/>
    <dgm:cxn modelId="{EFF9BE91-F660-410B-9B3B-EBE562F4FCD8}" srcId="{39D41B9D-9FDC-4946-8C4D-D805E8CF5E62}" destId="{A9481A5A-01C6-482F-A53F-76885F7C66C7}" srcOrd="3" destOrd="0" parTransId="{B3CF2A29-ED67-4135-84C1-C47507192063}" sibTransId="{8769846E-57BD-424B-8071-B1BFC0CB7A08}"/>
    <dgm:cxn modelId="{7EAB930F-1BDB-4991-A113-1CEC4A2BA3D9}" type="presOf" srcId="{BDE9A80F-1AB2-4C3F-8350-00BDDE16088B}" destId="{85193750-A1B1-42EC-93CE-4C25975AEE4E}" srcOrd="0" destOrd="0" presId="urn:microsoft.com/office/officeart/2005/8/layout/radial5"/>
    <dgm:cxn modelId="{19F81E18-80F9-4209-8828-CC44F51223FA}" type="presOf" srcId="{6DD312FF-BA34-47B8-A8FA-AD07107F413E}" destId="{76BF13DF-28DD-4058-9E03-0CDD1F8E57B9}" srcOrd="1" destOrd="0" presId="urn:microsoft.com/office/officeart/2005/8/layout/radial5"/>
    <dgm:cxn modelId="{D82A6D09-FECE-4BA9-932E-AEF7046CD447}" type="presOf" srcId="{B3CF2A29-ED67-4135-84C1-C47507192063}" destId="{9D06840F-0D88-4DB2-B88F-A8D78334FC03}" srcOrd="0" destOrd="0" presId="urn:microsoft.com/office/officeart/2005/8/layout/radial5"/>
    <dgm:cxn modelId="{EA2A0BD2-4A10-4CC5-9FE6-C0008B194119}" type="presOf" srcId="{192FB06E-6259-481C-9B84-93AA6AB29CC7}" destId="{E5DA514B-2387-4971-AE83-34D43E715C2F}" srcOrd="0" destOrd="0" presId="urn:microsoft.com/office/officeart/2005/8/layout/radial5"/>
    <dgm:cxn modelId="{FB6857C5-A569-460E-A244-82A02F41EE38}" type="presOf" srcId="{25FBE2C8-50C0-47F7-A019-ED1D21F2C7A3}" destId="{8DA293A0-7B3A-4882-9059-680702C47F4A}" srcOrd="0" destOrd="0" presId="urn:microsoft.com/office/officeart/2005/8/layout/radial5"/>
    <dgm:cxn modelId="{CD50A0B9-3433-4106-A181-1ACDC5658C2C}" type="presOf" srcId="{192FB06E-6259-481C-9B84-93AA6AB29CC7}" destId="{E9D24B42-050B-43A1-B560-7FC23F881259}" srcOrd="1" destOrd="0" presId="urn:microsoft.com/office/officeart/2005/8/layout/radial5"/>
    <dgm:cxn modelId="{C4330022-E77F-4604-B730-4018CC3D3760}" srcId="{39D41B9D-9FDC-4946-8C4D-D805E8CF5E62}" destId="{BB8F2F3F-0FBD-4099-A76B-40455CB7FA94}" srcOrd="4" destOrd="0" parTransId="{BDE9A80F-1AB2-4C3F-8350-00BDDE16088B}" sibTransId="{DA18F184-5293-4C33-BA70-0EEC759B0769}"/>
    <dgm:cxn modelId="{BD37B23C-61A5-457D-87B1-10C8E23C747C}" type="presOf" srcId="{D4BED4B0-17C0-440A-AF2C-BCAE0E90DFC4}" destId="{1F1FBEDB-F124-4975-A3DC-7AE30AAC669B}" srcOrd="1" destOrd="0" presId="urn:microsoft.com/office/officeart/2005/8/layout/radial5"/>
    <dgm:cxn modelId="{14D718EE-8C67-48B6-BF36-A4BBE4DD1675}" type="presOf" srcId="{0841DA6F-8379-4699-811A-AE474BA78875}" destId="{8424BB46-D646-44A2-87C3-9BA03CE67194}" srcOrd="0" destOrd="0" presId="urn:microsoft.com/office/officeart/2005/8/layout/radial5"/>
    <dgm:cxn modelId="{8C5DE591-08F7-42F6-9746-3EA5FC25204C}" srcId="{39D41B9D-9FDC-4946-8C4D-D805E8CF5E62}" destId="{0841DA6F-8379-4699-811A-AE474BA78875}" srcOrd="2" destOrd="0" parTransId="{192FB06E-6259-481C-9B84-93AA6AB29CC7}" sibTransId="{EA292D9C-2B7D-43CF-A26C-144D3A9CAA4A}"/>
    <dgm:cxn modelId="{2C37BEAC-7F83-425D-8D50-902873C11885}" srcId="{39D41B9D-9FDC-4946-8C4D-D805E8CF5E62}" destId="{CDC28867-06FC-40CA-890E-C20C7E1307AC}" srcOrd="1" destOrd="0" parTransId="{6DD312FF-BA34-47B8-A8FA-AD07107F413E}" sibTransId="{AC4028DF-A615-448E-85BA-EA6DDCE84803}"/>
    <dgm:cxn modelId="{436D949A-0BF7-431A-BD9E-682B53AD706F}" type="presOf" srcId="{1ED1AD39-58A8-432B-B126-352B5284CD5A}" destId="{9A97D2AA-39DC-4862-91AF-C1AB67A2C513}" srcOrd="0" destOrd="0" presId="urn:microsoft.com/office/officeart/2005/8/layout/radial5"/>
    <dgm:cxn modelId="{83955F59-A206-4249-92CF-4624C65B54F4}" srcId="{1ED1AD39-58A8-432B-B126-352B5284CD5A}" destId="{39D41B9D-9FDC-4946-8C4D-D805E8CF5E62}" srcOrd="0" destOrd="0" parTransId="{ECD9DB39-33A6-49B9-A999-240A2E6A01B5}" sibTransId="{A2BCC605-AB3A-4A48-A729-C72E8FF7F299}"/>
    <dgm:cxn modelId="{B8C27043-1277-4048-85D6-E68CBDC5C2F2}" type="presOf" srcId="{B3CF2A29-ED67-4135-84C1-C47507192063}" destId="{4AD8118A-44FA-4BF9-9DF1-A41250B45FBA}" srcOrd="1" destOrd="0" presId="urn:microsoft.com/office/officeart/2005/8/layout/radial5"/>
    <dgm:cxn modelId="{0E01F4F9-FD92-4A6D-8EF1-3CFF12CF136D}" type="presParOf" srcId="{9A97D2AA-39DC-4862-91AF-C1AB67A2C513}" destId="{E28B3794-361C-4B97-A103-3FB28DF2110D}" srcOrd="0" destOrd="0" presId="urn:microsoft.com/office/officeart/2005/8/layout/radial5"/>
    <dgm:cxn modelId="{E1EA9976-30F5-4BBB-8CDB-0E9B9E09B25C}" type="presParOf" srcId="{9A97D2AA-39DC-4862-91AF-C1AB67A2C513}" destId="{12D616FA-409D-4F3A-B572-2EB1853F0DE7}" srcOrd="1" destOrd="0" presId="urn:microsoft.com/office/officeart/2005/8/layout/radial5"/>
    <dgm:cxn modelId="{9115CFF1-4C26-45F8-9216-B7B53007A281}" type="presParOf" srcId="{12D616FA-409D-4F3A-B572-2EB1853F0DE7}" destId="{1F1FBEDB-F124-4975-A3DC-7AE30AAC669B}" srcOrd="0" destOrd="0" presId="urn:microsoft.com/office/officeart/2005/8/layout/radial5"/>
    <dgm:cxn modelId="{3FA1269B-AA03-4F6E-89F4-C7466022308A}" type="presParOf" srcId="{9A97D2AA-39DC-4862-91AF-C1AB67A2C513}" destId="{8DA293A0-7B3A-4882-9059-680702C47F4A}" srcOrd="2" destOrd="0" presId="urn:microsoft.com/office/officeart/2005/8/layout/radial5"/>
    <dgm:cxn modelId="{E250C1EB-AA28-47C8-BC95-E1DC4F85537C}" type="presParOf" srcId="{9A97D2AA-39DC-4862-91AF-C1AB67A2C513}" destId="{AF304BBB-18AF-4E1B-AF0B-19701BA1F48D}" srcOrd="3" destOrd="0" presId="urn:microsoft.com/office/officeart/2005/8/layout/radial5"/>
    <dgm:cxn modelId="{4161AEFA-6206-412E-A607-D5D8201359F7}" type="presParOf" srcId="{AF304BBB-18AF-4E1B-AF0B-19701BA1F48D}" destId="{76BF13DF-28DD-4058-9E03-0CDD1F8E57B9}" srcOrd="0" destOrd="0" presId="urn:microsoft.com/office/officeart/2005/8/layout/radial5"/>
    <dgm:cxn modelId="{25BCFE62-7081-4ACF-B831-8BE207B9D29C}" type="presParOf" srcId="{9A97D2AA-39DC-4862-91AF-C1AB67A2C513}" destId="{20DCCE48-1396-4399-847A-9AFD83E5A792}" srcOrd="4" destOrd="0" presId="urn:microsoft.com/office/officeart/2005/8/layout/radial5"/>
    <dgm:cxn modelId="{C35ABD7D-C247-4244-BBE8-7EC8E8312FC4}" type="presParOf" srcId="{9A97D2AA-39DC-4862-91AF-C1AB67A2C513}" destId="{E5DA514B-2387-4971-AE83-34D43E715C2F}" srcOrd="5" destOrd="0" presId="urn:microsoft.com/office/officeart/2005/8/layout/radial5"/>
    <dgm:cxn modelId="{13F6AC13-FD13-4267-B2CE-8D454A7C50E1}" type="presParOf" srcId="{E5DA514B-2387-4971-AE83-34D43E715C2F}" destId="{E9D24B42-050B-43A1-B560-7FC23F881259}" srcOrd="0" destOrd="0" presId="urn:microsoft.com/office/officeart/2005/8/layout/radial5"/>
    <dgm:cxn modelId="{3799FE7D-17AD-45D8-B91E-11CF27601463}" type="presParOf" srcId="{9A97D2AA-39DC-4862-91AF-C1AB67A2C513}" destId="{8424BB46-D646-44A2-87C3-9BA03CE67194}" srcOrd="6" destOrd="0" presId="urn:microsoft.com/office/officeart/2005/8/layout/radial5"/>
    <dgm:cxn modelId="{D66A351C-09CB-45F7-BCCA-1B881ABE78D5}" type="presParOf" srcId="{9A97D2AA-39DC-4862-91AF-C1AB67A2C513}" destId="{9D06840F-0D88-4DB2-B88F-A8D78334FC03}" srcOrd="7" destOrd="0" presId="urn:microsoft.com/office/officeart/2005/8/layout/radial5"/>
    <dgm:cxn modelId="{7E3E8A2A-951D-46CA-80CD-F609F907DF0E}" type="presParOf" srcId="{9D06840F-0D88-4DB2-B88F-A8D78334FC03}" destId="{4AD8118A-44FA-4BF9-9DF1-A41250B45FBA}" srcOrd="0" destOrd="0" presId="urn:microsoft.com/office/officeart/2005/8/layout/radial5"/>
    <dgm:cxn modelId="{809E2D2B-E581-4DE8-90D8-984153304EDF}" type="presParOf" srcId="{9A97D2AA-39DC-4862-91AF-C1AB67A2C513}" destId="{7A80CDB5-DFB6-4D22-90D9-511B507040C9}" srcOrd="8" destOrd="0" presId="urn:microsoft.com/office/officeart/2005/8/layout/radial5"/>
    <dgm:cxn modelId="{0C1F97AB-2D7D-4751-9EB2-76D26674FD74}" type="presParOf" srcId="{9A97D2AA-39DC-4862-91AF-C1AB67A2C513}" destId="{85193750-A1B1-42EC-93CE-4C25975AEE4E}" srcOrd="9" destOrd="0" presId="urn:microsoft.com/office/officeart/2005/8/layout/radial5"/>
    <dgm:cxn modelId="{7C10D0BA-9E00-4D6E-A129-C1B20F9B0ACC}" type="presParOf" srcId="{85193750-A1B1-42EC-93CE-4C25975AEE4E}" destId="{9D892FB3-DD23-48C9-82A6-86B5625BAF00}" srcOrd="0" destOrd="0" presId="urn:microsoft.com/office/officeart/2005/8/layout/radial5"/>
    <dgm:cxn modelId="{A095060C-FCE5-4F2B-93BB-49B4B3B5D4DA}" type="presParOf" srcId="{9A97D2AA-39DC-4862-91AF-C1AB67A2C513}" destId="{82FE1AFE-32F4-4A4E-83E2-9BC1B1FA98E1}" srcOrd="10" destOrd="0" presId="urn:microsoft.com/office/officeart/2005/8/layout/radial5"/>
  </dgm:cxnLst>
  <dgm:bg>
    <a:blipFill>
      <a:blip xmlns:r="http://schemas.openxmlformats.org/officeDocument/2006/relationships" r:embed="rId2"/>
      <a:tile tx="0" ty="0" sx="100000" sy="100000" flip="none" algn="tl"/>
    </a:blipFill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CBD6880-611C-47F3-8578-CF3D4037E7FF}" type="doc">
      <dgm:prSet loTypeId="urn:microsoft.com/office/officeart/2005/8/layout/radial4" loCatId="relationship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6E596F63-2683-4232-82F3-414107ACDBDC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ru-RU" sz="2800" b="1" dirty="0" smtClean="0">
              <a:solidFill>
                <a:srgbClr val="7030A0"/>
              </a:solidFill>
            </a:rPr>
            <a:t>Биологические факторы</a:t>
          </a:r>
          <a:endParaRPr lang="ru-RU" sz="2800" b="1" dirty="0">
            <a:solidFill>
              <a:srgbClr val="7030A0"/>
            </a:solidFill>
          </a:endParaRPr>
        </a:p>
      </dgm:t>
    </dgm:pt>
    <dgm:pt modelId="{DE251089-FDE8-44E4-83B0-2A75817EE1AB}" type="parTrans" cxnId="{DAB351F1-184E-42C9-90C5-2838F27DA679}">
      <dgm:prSet/>
      <dgm:spPr/>
      <dgm:t>
        <a:bodyPr/>
        <a:lstStyle/>
        <a:p>
          <a:endParaRPr lang="ru-RU"/>
        </a:p>
      </dgm:t>
    </dgm:pt>
    <dgm:pt modelId="{0EC2200C-2F1C-4442-91D3-211690480633}" type="sibTrans" cxnId="{DAB351F1-184E-42C9-90C5-2838F27DA679}">
      <dgm:prSet/>
      <dgm:spPr/>
      <dgm:t>
        <a:bodyPr/>
        <a:lstStyle/>
        <a:p>
          <a:endParaRPr lang="ru-RU"/>
        </a:p>
      </dgm:t>
    </dgm:pt>
    <dgm:pt modelId="{45D6154D-FF65-4EC8-B0A9-956036FB2FB5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Микроорганизмы-продуценты, живые клетки и споры, содержащиеся в бактериальных препаратах*</a:t>
          </a:r>
          <a:endParaRPr lang="ru-RU" sz="1400" dirty="0">
            <a:solidFill>
              <a:schemeClr val="tx1"/>
            </a:solidFill>
          </a:endParaRPr>
        </a:p>
      </dgm:t>
    </dgm:pt>
    <dgm:pt modelId="{A64B1BEB-C06F-4B6D-A4BA-9B25F6E2E944}" type="parTrans" cxnId="{9E2C02CB-0625-4EDA-A96C-8355F550355F}">
      <dgm:prSet/>
      <dgm:spPr/>
      <dgm:t>
        <a:bodyPr/>
        <a:lstStyle/>
        <a:p>
          <a:endParaRPr lang="ru-RU"/>
        </a:p>
      </dgm:t>
    </dgm:pt>
    <dgm:pt modelId="{2E8089F7-AA13-4CAD-B016-73C5DEB32500}" type="sibTrans" cxnId="{9E2C02CB-0625-4EDA-A96C-8355F550355F}">
      <dgm:prSet/>
      <dgm:spPr/>
      <dgm:t>
        <a:bodyPr/>
        <a:lstStyle/>
        <a:p>
          <a:endParaRPr lang="ru-RU"/>
        </a:p>
      </dgm:t>
    </dgm:pt>
    <dgm:pt modelId="{0111B184-F56E-4FB4-8A76-37DE8D4258AF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Патогенные микроорганизмы – возбудители особо опасных инфекционных заболеваний</a:t>
          </a:r>
          <a:endParaRPr lang="ru-RU" sz="1400" dirty="0">
            <a:solidFill>
              <a:schemeClr val="tx1"/>
            </a:solidFill>
          </a:endParaRPr>
        </a:p>
      </dgm:t>
    </dgm:pt>
    <dgm:pt modelId="{AEB9B1E4-FD42-48EC-89A1-A7911FD11FD2}" type="parTrans" cxnId="{C1875C40-93B0-4398-B364-F5E89AF00287}">
      <dgm:prSet/>
      <dgm:spPr/>
      <dgm:t>
        <a:bodyPr/>
        <a:lstStyle/>
        <a:p>
          <a:endParaRPr lang="ru-RU"/>
        </a:p>
      </dgm:t>
    </dgm:pt>
    <dgm:pt modelId="{D163A07F-1D77-4DAB-A08B-B42A7FB32447}" type="sibTrans" cxnId="{C1875C40-93B0-4398-B364-F5E89AF00287}">
      <dgm:prSet/>
      <dgm:spPr/>
      <dgm:t>
        <a:bodyPr/>
        <a:lstStyle/>
        <a:p>
          <a:endParaRPr lang="ru-RU"/>
        </a:p>
      </dgm:t>
    </dgm:pt>
    <dgm:pt modelId="{35274854-1716-47A5-8CD4-3D73BC5D4429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Патогенные микроорганизмы – возбудители иных инфекционных заболеваний </a:t>
          </a:r>
          <a:r>
            <a:rPr lang="ru-RU" sz="1200" dirty="0" smtClean="0">
              <a:solidFill>
                <a:schemeClr val="tx1"/>
              </a:solidFill>
            </a:rPr>
            <a:t>(СН 1.3.1285-03 «Безопасность работы с микроорганизмами I  и II групп патогенности (опасности)», введенные в действие постановлением Главного государственного санитарного врача Российской Федерации от 15 апреля 2003 г. № 42  (зарегистрировано Минюстом России 15 мая 2003 г. № 4545)</a:t>
          </a:r>
          <a:endParaRPr lang="ru-RU" sz="1200" dirty="0">
            <a:solidFill>
              <a:schemeClr val="tx1"/>
            </a:solidFill>
          </a:endParaRPr>
        </a:p>
      </dgm:t>
    </dgm:pt>
    <dgm:pt modelId="{E7E7F7B3-8A18-4345-BF1C-0F57E9266D80}" type="parTrans" cxnId="{74B67C87-3A76-44DF-BF5B-1D9261A2B9BE}">
      <dgm:prSet/>
      <dgm:spPr/>
      <dgm:t>
        <a:bodyPr/>
        <a:lstStyle/>
        <a:p>
          <a:endParaRPr lang="ru-RU"/>
        </a:p>
      </dgm:t>
    </dgm:pt>
    <dgm:pt modelId="{C9B28ADF-4D6C-44E1-8CC6-15019F22D0DF}" type="sibTrans" cxnId="{74B67C87-3A76-44DF-BF5B-1D9261A2B9BE}">
      <dgm:prSet/>
      <dgm:spPr/>
      <dgm:t>
        <a:bodyPr/>
        <a:lstStyle/>
        <a:p>
          <a:endParaRPr lang="ru-RU"/>
        </a:p>
      </dgm:t>
    </dgm:pt>
    <dgm:pt modelId="{176C8C19-C794-42B0-8507-CAE5803DEE64}" type="pres">
      <dgm:prSet presAssocID="{ECBD6880-611C-47F3-8578-CF3D4037E7F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C2832C-778F-45B6-BB50-2F3F084F5F6D}" type="pres">
      <dgm:prSet presAssocID="{6E596F63-2683-4232-82F3-414107ACDBDC}" presName="centerShape" presStyleLbl="node0" presStyleIdx="0" presStyleCnt="1" custScaleX="193140" custScaleY="74562" custLinFactNeighborX="27216" custLinFactNeighborY="-650"/>
      <dgm:spPr/>
      <dgm:t>
        <a:bodyPr/>
        <a:lstStyle/>
        <a:p>
          <a:endParaRPr lang="ru-RU"/>
        </a:p>
      </dgm:t>
    </dgm:pt>
    <dgm:pt modelId="{D2444787-AE57-4282-ACB5-094CCBC509C9}" type="pres">
      <dgm:prSet presAssocID="{A64B1BEB-C06F-4B6D-A4BA-9B25F6E2E944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77C74057-4CD2-4C69-B89A-0FE56E29D118}" type="pres">
      <dgm:prSet presAssocID="{45D6154D-FF65-4EC8-B0A9-956036FB2FB5}" presName="node" presStyleLbl="node1" presStyleIdx="0" presStyleCnt="3" custRadScaleRad="135562" custRadScaleInc="-2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15A1E3-7D7A-41E2-9FD4-08E6519AF61F}" type="pres">
      <dgm:prSet presAssocID="{AEB9B1E4-FD42-48EC-89A1-A7911FD11FD2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6A8B747A-BE24-4673-AEBE-22ACCC45849C}" type="pres">
      <dgm:prSet presAssocID="{0111B184-F56E-4FB4-8A76-37DE8D4258AF}" presName="node" presStyleLbl="node1" presStyleIdx="1" presStyleCnt="3" custRadScaleRad="98916" custRadScaleInc="-204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EC0247-4082-455C-90E2-0C05901A683A}" type="pres">
      <dgm:prSet presAssocID="{E7E7F7B3-8A18-4345-BF1C-0F57E9266D80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C26429B0-BE35-4423-93D5-F9762C778B37}" type="pres">
      <dgm:prSet presAssocID="{35274854-1716-47A5-8CD4-3D73BC5D4429}" presName="node" presStyleLbl="node1" presStyleIdx="2" presStyleCnt="3" custScaleX="207341" custScaleY="115201" custRadScaleRad="142308" custRadScaleInc="-133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AB351F1-184E-42C9-90C5-2838F27DA679}" srcId="{ECBD6880-611C-47F3-8578-CF3D4037E7FF}" destId="{6E596F63-2683-4232-82F3-414107ACDBDC}" srcOrd="0" destOrd="0" parTransId="{DE251089-FDE8-44E4-83B0-2A75817EE1AB}" sibTransId="{0EC2200C-2F1C-4442-91D3-211690480633}"/>
    <dgm:cxn modelId="{5B4048E1-5384-4397-B211-DC231AEE5A74}" type="presOf" srcId="{E7E7F7B3-8A18-4345-BF1C-0F57E9266D80}" destId="{99EC0247-4082-455C-90E2-0C05901A683A}" srcOrd="0" destOrd="0" presId="urn:microsoft.com/office/officeart/2005/8/layout/radial4"/>
    <dgm:cxn modelId="{C1875C40-93B0-4398-B364-F5E89AF00287}" srcId="{6E596F63-2683-4232-82F3-414107ACDBDC}" destId="{0111B184-F56E-4FB4-8A76-37DE8D4258AF}" srcOrd="1" destOrd="0" parTransId="{AEB9B1E4-FD42-48EC-89A1-A7911FD11FD2}" sibTransId="{D163A07F-1D77-4DAB-A08B-B42A7FB32447}"/>
    <dgm:cxn modelId="{CCAEEFDB-DF1E-46DC-ACF5-60D26E3EDAA8}" type="presOf" srcId="{6E596F63-2683-4232-82F3-414107ACDBDC}" destId="{F1C2832C-778F-45B6-BB50-2F3F084F5F6D}" srcOrd="0" destOrd="0" presId="urn:microsoft.com/office/officeart/2005/8/layout/radial4"/>
    <dgm:cxn modelId="{2F744106-7203-47B6-BB94-48623C4CD600}" type="presOf" srcId="{35274854-1716-47A5-8CD4-3D73BC5D4429}" destId="{C26429B0-BE35-4423-93D5-F9762C778B37}" srcOrd="0" destOrd="0" presId="urn:microsoft.com/office/officeart/2005/8/layout/radial4"/>
    <dgm:cxn modelId="{6E7E9F05-F235-4379-8AC3-4C96E38A3A5D}" type="presOf" srcId="{AEB9B1E4-FD42-48EC-89A1-A7911FD11FD2}" destId="{AB15A1E3-7D7A-41E2-9FD4-08E6519AF61F}" srcOrd="0" destOrd="0" presId="urn:microsoft.com/office/officeart/2005/8/layout/radial4"/>
    <dgm:cxn modelId="{74B67C87-3A76-44DF-BF5B-1D9261A2B9BE}" srcId="{6E596F63-2683-4232-82F3-414107ACDBDC}" destId="{35274854-1716-47A5-8CD4-3D73BC5D4429}" srcOrd="2" destOrd="0" parTransId="{E7E7F7B3-8A18-4345-BF1C-0F57E9266D80}" sibTransId="{C9B28ADF-4D6C-44E1-8CC6-15019F22D0DF}"/>
    <dgm:cxn modelId="{70B90E71-BCD3-4571-8405-5D0D6FD87A8B}" type="presOf" srcId="{A64B1BEB-C06F-4B6D-A4BA-9B25F6E2E944}" destId="{D2444787-AE57-4282-ACB5-094CCBC509C9}" srcOrd="0" destOrd="0" presId="urn:microsoft.com/office/officeart/2005/8/layout/radial4"/>
    <dgm:cxn modelId="{F22332AA-0AF2-48E3-BB9B-533EEDE3A23C}" type="presOf" srcId="{0111B184-F56E-4FB4-8A76-37DE8D4258AF}" destId="{6A8B747A-BE24-4673-AEBE-22ACCC45849C}" srcOrd="0" destOrd="0" presId="urn:microsoft.com/office/officeart/2005/8/layout/radial4"/>
    <dgm:cxn modelId="{C6F1BD08-0BC9-4F65-BB82-305BB967AD6D}" type="presOf" srcId="{45D6154D-FF65-4EC8-B0A9-956036FB2FB5}" destId="{77C74057-4CD2-4C69-B89A-0FE56E29D118}" srcOrd="0" destOrd="0" presId="urn:microsoft.com/office/officeart/2005/8/layout/radial4"/>
    <dgm:cxn modelId="{9E2C02CB-0625-4EDA-A96C-8355F550355F}" srcId="{6E596F63-2683-4232-82F3-414107ACDBDC}" destId="{45D6154D-FF65-4EC8-B0A9-956036FB2FB5}" srcOrd="0" destOrd="0" parTransId="{A64B1BEB-C06F-4B6D-A4BA-9B25F6E2E944}" sibTransId="{2E8089F7-AA13-4CAD-B016-73C5DEB32500}"/>
    <dgm:cxn modelId="{6F66B6A1-1012-4521-A7A3-4A461287278A}" type="presOf" srcId="{ECBD6880-611C-47F3-8578-CF3D4037E7FF}" destId="{176C8C19-C794-42B0-8507-CAE5803DEE64}" srcOrd="0" destOrd="0" presId="urn:microsoft.com/office/officeart/2005/8/layout/radial4"/>
    <dgm:cxn modelId="{70864FD4-61FE-4112-8A1E-B5E471D3466C}" type="presParOf" srcId="{176C8C19-C794-42B0-8507-CAE5803DEE64}" destId="{F1C2832C-778F-45B6-BB50-2F3F084F5F6D}" srcOrd="0" destOrd="0" presId="urn:microsoft.com/office/officeart/2005/8/layout/radial4"/>
    <dgm:cxn modelId="{5B66C92B-8798-47CF-9567-954482DC0CD9}" type="presParOf" srcId="{176C8C19-C794-42B0-8507-CAE5803DEE64}" destId="{D2444787-AE57-4282-ACB5-094CCBC509C9}" srcOrd="1" destOrd="0" presId="urn:microsoft.com/office/officeart/2005/8/layout/radial4"/>
    <dgm:cxn modelId="{F33CA15B-4B38-450E-808D-B6FC122B0E5F}" type="presParOf" srcId="{176C8C19-C794-42B0-8507-CAE5803DEE64}" destId="{77C74057-4CD2-4C69-B89A-0FE56E29D118}" srcOrd="2" destOrd="0" presId="urn:microsoft.com/office/officeart/2005/8/layout/radial4"/>
    <dgm:cxn modelId="{811DFE6C-B6EF-4902-AEA9-CB0C3AFFFE01}" type="presParOf" srcId="{176C8C19-C794-42B0-8507-CAE5803DEE64}" destId="{AB15A1E3-7D7A-41E2-9FD4-08E6519AF61F}" srcOrd="3" destOrd="0" presId="urn:microsoft.com/office/officeart/2005/8/layout/radial4"/>
    <dgm:cxn modelId="{B18470E0-7344-4B84-947D-7D66AD438988}" type="presParOf" srcId="{176C8C19-C794-42B0-8507-CAE5803DEE64}" destId="{6A8B747A-BE24-4673-AEBE-22ACCC45849C}" srcOrd="4" destOrd="0" presId="urn:microsoft.com/office/officeart/2005/8/layout/radial4"/>
    <dgm:cxn modelId="{448EDB8F-0DB6-497A-BE2F-B3510C28401A}" type="presParOf" srcId="{176C8C19-C794-42B0-8507-CAE5803DEE64}" destId="{99EC0247-4082-455C-90E2-0C05901A683A}" srcOrd="5" destOrd="0" presId="urn:microsoft.com/office/officeart/2005/8/layout/radial4"/>
    <dgm:cxn modelId="{BDB42B57-07A7-4D89-AE63-A38A215F5EE6}" type="presParOf" srcId="{176C8C19-C794-42B0-8507-CAE5803DEE64}" destId="{C26429B0-BE35-4423-93D5-F9762C778B37}" srcOrd="6" destOrd="0" presId="urn:microsoft.com/office/officeart/2005/8/layout/radial4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33F0DDB-7090-4E1E-B32D-42562A7A03A6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57841C-C8CF-416F-81BB-517966718622}">
      <dgm:prSet phldrT="[Текст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chemeClr val="accent1">
                <a:lumMod val="5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ru-RU" sz="1800" b="1" dirty="0" smtClean="0"/>
            <a:t>Тяжесть трудового процесса</a:t>
          </a:r>
          <a:endParaRPr lang="ru-RU" sz="1800" b="1" dirty="0"/>
        </a:p>
      </dgm:t>
    </dgm:pt>
    <dgm:pt modelId="{DF7F6747-4042-47B9-B6BE-31D6B365EDC5}" type="parTrans" cxnId="{08209AD5-0C37-4D5E-A624-2B4819DC2994}">
      <dgm:prSet/>
      <dgm:spPr/>
      <dgm:t>
        <a:bodyPr/>
        <a:lstStyle/>
        <a:p>
          <a:endParaRPr lang="ru-RU"/>
        </a:p>
      </dgm:t>
    </dgm:pt>
    <dgm:pt modelId="{04DE8408-2049-4300-BA78-99E46BEDC694}" type="sibTrans" cxnId="{08209AD5-0C37-4D5E-A624-2B4819DC2994}">
      <dgm:prSet/>
      <dgm:spPr/>
      <dgm:t>
        <a:bodyPr/>
        <a:lstStyle/>
        <a:p>
          <a:endParaRPr lang="ru-RU"/>
        </a:p>
      </dgm:t>
    </dgm:pt>
    <dgm:pt modelId="{11ABFABE-2DA4-4C04-803F-F1F4C97CAA22}">
      <dgm:prSet phldrT="[Текст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sz="1400" dirty="0" smtClean="0"/>
            <a:t>Масса поднимаемого и перемещаемого вручную груза</a:t>
          </a:r>
          <a:endParaRPr lang="ru-RU" sz="1400" dirty="0"/>
        </a:p>
      </dgm:t>
    </dgm:pt>
    <dgm:pt modelId="{4725BD0C-6C8C-4935-B7A0-509561253F8B}" type="parTrans" cxnId="{4AEEB168-A86E-4774-8CED-7C7E077C5BD4}">
      <dgm:prSet/>
      <dgm:spPr/>
      <dgm:t>
        <a:bodyPr/>
        <a:lstStyle/>
        <a:p>
          <a:endParaRPr lang="ru-RU"/>
        </a:p>
      </dgm:t>
    </dgm:pt>
    <dgm:pt modelId="{72C4C896-19E6-4A6D-9FD7-E3287C4E379D}" type="sibTrans" cxnId="{4AEEB168-A86E-4774-8CED-7C7E077C5BD4}">
      <dgm:prSet/>
      <dgm:spPr/>
      <dgm:t>
        <a:bodyPr/>
        <a:lstStyle/>
        <a:p>
          <a:endParaRPr lang="ru-RU"/>
        </a:p>
      </dgm:t>
    </dgm:pt>
    <dgm:pt modelId="{C20DAFD7-E6B8-4C68-B143-2C1DEB09BFD8}">
      <dgm:prSet phldrT="[Текст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sz="1400" dirty="0" smtClean="0"/>
            <a:t>Стереотипные рабочие движения</a:t>
          </a:r>
          <a:endParaRPr lang="ru-RU" sz="1400" dirty="0"/>
        </a:p>
      </dgm:t>
    </dgm:pt>
    <dgm:pt modelId="{A3A631DF-6600-48D8-AE5B-13A296E480A1}" type="parTrans" cxnId="{FD0E0ADD-CEA1-4068-9880-BA7D730A96BE}">
      <dgm:prSet/>
      <dgm:spPr/>
      <dgm:t>
        <a:bodyPr/>
        <a:lstStyle/>
        <a:p>
          <a:endParaRPr lang="ru-RU"/>
        </a:p>
      </dgm:t>
    </dgm:pt>
    <dgm:pt modelId="{49EB01F8-76C6-45E3-A44E-366C89631500}" type="sibTrans" cxnId="{FD0E0ADD-CEA1-4068-9880-BA7D730A96BE}">
      <dgm:prSet/>
      <dgm:spPr/>
      <dgm:t>
        <a:bodyPr/>
        <a:lstStyle/>
        <a:p>
          <a:endParaRPr lang="ru-RU"/>
        </a:p>
      </dgm:t>
    </dgm:pt>
    <dgm:pt modelId="{E5704268-0E35-497E-8F92-42A5995794E2}">
      <dgm:prSet phldrT="[Текст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sz="1400" dirty="0" smtClean="0"/>
            <a:t>Статическая нагрузка</a:t>
          </a:r>
          <a:endParaRPr lang="ru-RU" sz="1400" dirty="0"/>
        </a:p>
      </dgm:t>
    </dgm:pt>
    <dgm:pt modelId="{B7051465-1DB4-4031-B9C0-6934D6C856A7}" type="parTrans" cxnId="{22CA8DBF-1C20-422B-A58B-23EDABC9AB1A}">
      <dgm:prSet/>
      <dgm:spPr/>
      <dgm:t>
        <a:bodyPr/>
        <a:lstStyle/>
        <a:p>
          <a:endParaRPr lang="ru-RU"/>
        </a:p>
      </dgm:t>
    </dgm:pt>
    <dgm:pt modelId="{C3332257-26D4-429A-9DD5-C3670EF0D323}" type="sibTrans" cxnId="{22CA8DBF-1C20-422B-A58B-23EDABC9AB1A}">
      <dgm:prSet/>
      <dgm:spPr/>
      <dgm:t>
        <a:bodyPr/>
        <a:lstStyle/>
        <a:p>
          <a:endParaRPr lang="ru-RU"/>
        </a:p>
      </dgm:t>
    </dgm:pt>
    <dgm:pt modelId="{0E7D9986-4998-4C2F-94ED-776F96B57954}">
      <dgm:prSet phldrT="[Текст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sz="1400" dirty="0" smtClean="0"/>
            <a:t>Физическая динамическая нагрузка</a:t>
          </a:r>
          <a:endParaRPr lang="ru-RU" sz="1400" dirty="0"/>
        </a:p>
      </dgm:t>
    </dgm:pt>
    <dgm:pt modelId="{0A9CCF53-D403-4E02-B524-A46B16AE3425}" type="parTrans" cxnId="{72086C3C-DED3-4586-AA03-F337257C5315}">
      <dgm:prSet/>
      <dgm:spPr/>
      <dgm:t>
        <a:bodyPr/>
        <a:lstStyle/>
        <a:p>
          <a:endParaRPr lang="ru-RU"/>
        </a:p>
      </dgm:t>
    </dgm:pt>
    <dgm:pt modelId="{E73EF7D9-8CC2-4691-8A79-C1979FF78B17}" type="sibTrans" cxnId="{72086C3C-DED3-4586-AA03-F337257C5315}">
      <dgm:prSet/>
      <dgm:spPr/>
      <dgm:t>
        <a:bodyPr/>
        <a:lstStyle/>
        <a:p>
          <a:endParaRPr lang="ru-RU"/>
        </a:p>
      </dgm:t>
    </dgm:pt>
    <dgm:pt modelId="{51217082-4E65-45FF-8FBD-5FB4FA2DEDDD}">
      <dgm:prSet phldrT="[Текст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sz="1400" dirty="0" smtClean="0"/>
            <a:t>Рабочая поза</a:t>
          </a:r>
          <a:endParaRPr lang="ru-RU" sz="1400" dirty="0"/>
        </a:p>
      </dgm:t>
    </dgm:pt>
    <dgm:pt modelId="{C646B2A5-6742-4BC0-B49C-43C67C4C876B}" type="parTrans" cxnId="{691673B2-E024-41C2-ACE4-CB779DAB757D}">
      <dgm:prSet/>
      <dgm:spPr/>
      <dgm:t>
        <a:bodyPr/>
        <a:lstStyle/>
        <a:p>
          <a:endParaRPr lang="ru-RU"/>
        </a:p>
      </dgm:t>
    </dgm:pt>
    <dgm:pt modelId="{49085A93-CF55-46B3-ADEC-EEE502FD2D08}" type="sibTrans" cxnId="{691673B2-E024-41C2-ACE4-CB779DAB757D}">
      <dgm:prSet/>
      <dgm:spPr/>
      <dgm:t>
        <a:bodyPr/>
        <a:lstStyle/>
        <a:p>
          <a:endParaRPr lang="ru-RU"/>
        </a:p>
      </dgm:t>
    </dgm:pt>
    <dgm:pt modelId="{C39556C0-1BF3-461C-85CA-B317FB0D4257}">
      <dgm:prSet phldrT="[Текст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sz="1400" dirty="0" smtClean="0"/>
            <a:t>Наклоны корпуса тела работника</a:t>
          </a:r>
          <a:endParaRPr lang="ru-RU" sz="1400" dirty="0"/>
        </a:p>
      </dgm:t>
    </dgm:pt>
    <dgm:pt modelId="{2E440642-DF1F-478B-9377-319E1573598B}" type="parTrans" cxnId="{B996EF84-C12A-4261-B76C-C389350C9166}">
      <dgm:prSet/>
      <dgm:spPr/>
      <dgm:t>
        <a:bodyPr/>
        <a:lstStyle/>
        <a:p>
          <a:endParaRPr lang="ru-RU"/>
        </a:p>
      </dgm:t>
    </dgm:pt>
    <dgm:pt modelId="{B36F39D7-0441-47E7-BBE0-705C936CBBB3}" type="sibTrans" cxnId="{B996EF84-C12A-4261-B76C-C389350C9166}">
      <dgm:prSet/>
      <dgm:spPr/>
      <dgm:t>
        <a:bodyPr/>
        <a:lstStyle/>
        <a:p>
          <a:endParaRPr lang="ru-RU"/>
        </a:p>
      </dgm:t>
    </dgm:pt>
    <dgm:pt modelId="{4CB67891-0563-48AC-909A-E870C9EC952A}">
      <dgm:prSet phldrT="[Текст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sz="1400" dirty="0" smtClean="0"/>
            <a:t>Перемещение в пространстве</a:t>
          </a:r>
          <a:endParaRPr lang="ru-RU" sz="1400" dirty="0"/>
        </a:p>
      </dgm:t>
    </dgm:pt>
    <dgm:pt modelId="{BF1EB391-DDEF-43DA-B1AD-E23E606CE76A}" type="parTrans" cxnId="{2316C42C-9317-43D3-AE51-0A7FBF209103}">
      <dgm:prSet/>
      <dgm:spPr/>
      <dgm:t>
        <a:bodyPr/>
        <a:lstStyle/>
        <a:p>
          <a:endParaRPr lang="ru-RU"/>
        </a:p>
      </dgm:t>
    </dgm:pt>
    <dgm:pt modelId="{50A7652B-205A-40FC-8910-4C83228DB902}" type="sibTrans" cxnId="{2316C42C-9317-43D3-AE51-0A7FBF209103}">
      <dgm:prSet/>
      <dgm:spPr/>
      <dgm:t>
        <a:bodyPr/>
        <a:lstStyle/>
        <a:p>
          <a:endParaRPr lang="ru-RU"/>
        </a:p>
      </dgm:t>
    </dgm:pt>
    <dgm:pt modelId="{F33BAD61-FF20-497E-BBD0-BFF3C6B72E5D}" type="pres">
      <dgm:prSet presAssocID="{333F0DDB-7090-4E1E-B32D-42562A7A03A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D309D2-51AF-4932-8212-9292C587EE4D}" type="pres">
      <dgm:prSet presAssocID="{3157841C-C8CF-416F-81BB-517966718622}" presName="centerShape" presStyleLbl="node0" presStyleIdx="0" presStyleCnt="1" custScaleX="170375" custScaleY="112952"/>
      <dgm:spPr/>
      <dgm:t>
        <a:bodyPr/>
        <a:lstStyle/>
        <a:p>
          <a:endParaRPr lang="ru-RU"/>
        </a:p>
      </dgm:t>
    </dgm:pt>
    <dgm:pt modelId="{203EBE23-C8B6-4B7B-A7EB-23D1D8E3733D}" type="pres">
      <dgm:prSet presAssocID="{4725BD0C-6C8C-4935-B7A0-509561253F8B}" presName="parTrans" presStyleLbl="sibTrans2D1" presStyleIdx="0" presStyleCnt="7"/>
      <dgm:spPr/>
      <dgm:t>
        <a:bodyPr/>
        <a:lstStyle/>
        <a:p>
          <a:endParaRPr lang="ru-RU"/>
        </a:p>
      </dgm:t>
    </dgm:pt>
    <dgm:pt modelId="{B6043DD4-1D86-4777-A197-C58202A96E68}" type="pres">
      <dgm:prSet presAssocID="{4725BD0C-6C8C-4935-B7A0-509561253F8B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8E785F7C-3E37-400A-8F7A-A5878C98351A}" type="pres">
      <dgm:prSet presAssocID="{11ABFABE-2DA4-4C04-803F-F1F4C97CAA22}" presName="node" presStyleLbl="node1" presStyleIdx="0" presStyleCnt="7" custScaleX="183097" custRadScaleRad="100431" custRadScaleInc="407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F8CB78-5186-491C-8AF9-A7CAE00FF54B}" type="pres">
      <dgm:prSet presAssocID="{A3A631DF-6600-48D8-AE5B-13A296E480A1}" presName="parTrans" presStyleLbl="sibTrans2D1" presStyleIdx="1" presStyleCnt="7"/>
      <dgm:spPr/>
      <dgm:t>
        <a:bodyPr/>
        <a:lstStyle/>
        <a:p>
          <a:endParaRPr lang="ru-RU"/>
        </a:p>
      </dgm:t>
    </dgm:pt>
    <dgm:pt modelId="{5EA84D49-4744-4E66-A52C-40113176F1C9}" type="pres">
      <dgm:prSet presAssocID="{A3A631DF-6600-48D8-AE5B-13A296E480A1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4FFB40D9-DA0B-4CE2-ABD3-C31B6ED683BC}" type="pres">
      <dgm:prSet presAssocID="{C20DAFD7-E6B8-4C68-B143-2C1DEB09BFD8}" presName="node" presStyleLbl="node1" presStyleIdx="1" presStyleCnt="7" custScaleX="173689" custScaleY="115152" custRadScaleRad="128254" custRadScaleInc="-5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CC7CD0-13F2-4D5C-A7F8-000681548DFC}" type="pres">
      <dgm:prSet presAssocID="{B7051465-1DB4-4031-B9C0-6934D6C856A7}" presName="parTrans" presStyleLbl="sibTrans2D1" presStyleIdx="2" presStyleCnt="7"/>
      <dgm:spPr/>
      <dgm:t>
        <a:bodyPr/>
        <a:lstStyle/>
        <a:p>
          <a:endParaRPr lang="ru-RU"/>
        </a:p>
      </dgm:t>
    </dgm:pt>
    <dgm:pt modelId="{E8463D3F-073B-4B66-8A93-6A3AA2B69C79}" type="pres">
      <dgm:prSet presAssocID="{B7051465-1DB4-4031-B9C0-6934D6C856A7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E58C6D33-CE11-4F2A-82E7-DF565DE10356}" type="pres">
      <dgm:prSet presAssocID="{E5704268-0E35-497E-8F92-42A5995794E2}" presName="node" presStyleLbl="node1" presStyleIdx="2" presStyleCnt="7" custScaleX="163322" custScaleY="115154" custRadScaleRad="123431" custRadScaleInc="-933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5FFDB8-8D43-4FCB-9FB4-718F77F98EDE}" type="pres">
      <dgm:prSet presAssocID="{0A9CCF53-D403-4E02-B524-A46B16AE3425}" presName="parTrans" presStyleLbl="sibTrans2D1" presStyleIdx="3" presStyleCnt="7"/>
      <dgm:spPr/>
      <dgm:t>
        <a:bodyPr/>
        <a:lstStyle/>
        <a:p>
          <a:endParaRPr lang="ru-RU"/>
        </a:p>
      </dgm:t>
    </dgm:pt>
    <dgm:pt modelId="{834653E7-EF12-42F4-B05A-30BAFDE06EFC}" type="pres">
      <dgm:prSet presAssocID="{0A9CCF53-D403-4E02-B524-A46B16AE3425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9E473388-E304-4DEA-A364-0AA46F967728}" type="pres">
      <dgm:prSet presAssocID="{0E7D9986-4998-4C2F-94ED-776F96B57954}" presName="node" presStyleLbl="node1" presStyleIdx="3" presStyleCnt="7" custScaleX="167945" custScaleY="111324" custRadScaleRad="131574" custRadScaleInc="-1969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668CB6-EECC-44B0-BE62-83915BC02C1C}" type="pres">
      <dgm:prSet presAssocID="{C646B2A5-6742-4BC0-B49C-43C67C4C876B}" presName="parTrans" presStyleLbl="sibTrans2D1" presStyleIdx="4" presStyleCnt="7"/>
      <dgm:spPr/>
      <dgm:t>
        <a:bodyPr/>
        <a:lstStyle/>
        <a:p>
          <a:endParaRPr lang="ru-RU"/>
        </a:p>
      </dgm:t>
    </dgm:pt>
    <dgm:pt modelId="{11848AB7-DE7C-4E6F-ACF1-51B1AB5ACE5A}" type="pres">
      <dgm:prSet presAssocID="{C646B2A5-6742-4BC0-B49C-43C67C4C876B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73952D76-1D57-4D77-BBC6-A0740FC43042}" type="pres">
      <dgm:prSet presAssocID="{51217082-4E65-45FF-8FBD-5FB4FA2DEDDD}" presName="node" presStyleLbl="node1" presStyleIdx="4" presStyleCnt="7" custScaleX="126476" custRadScaleRad="99754" custRadScaleInc="-454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AD56B1-D11A-4B6A-94FD-5155FC09596E}" type="pres">
      <dgm:prSet presAssocID="{2E440642-DF1F-478B-9377-319E1573598B}" presName="parTrans" presStyleLbl="sibTrans2D1" presStyleIdx="5" presStyleCnt="7"/>
      <dgm:spPr/>
      <dgm:t>
        <a:bodyPr/>
        <a:lstStyle/>
        <a:p>
          <a:endParaRPr lang="ru-RU"/>
        </a:p>
      </dgm:t>
    </dgm:pt>
    <dgm:pt modelId="{DEAB71F5-23BA-493E-9570-1A1957E01A1A}" type="pres">
      <dgm:prSet presAssocID="{2E440642-DF1F-478B-9377-319E1573598B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08E7CB09-0AC4-475C-85C8-FAC119F26809}" type="pres">
      <dgm:prSet presAssocID="{C39556C0-1BF3-461C-85CA-B317FB0D4257}" presName="node" presStyleLbl="node1" presStyleIdx="5" presStyleCnt="7" custScaleX="151028" custRadScaleRad="98844" custRadScaleInc="-4467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844F19-4140-4A62-B1E9-1812A4D44E95}" type="pres">
      <dgm:prSet presAssocID="{BF1EB391-DDEF-43DA-B1AD-E23E606CE76A}" presName="parTrans" presStyleLbl="sibTrans2D1" presStyleIdx="6" presStyleCnt="7"/>
      <dgm:spPr/>
      <dgm:t>
        <a:bodyPr/>
        <a:lstStyle/>
        <a:p>
          <a:endParaRPr lang="ru-RU"/>
        </a:p>
      </dgm:t>
    </dgm:pt>
    <dgm:pt modelId="{0080877F-1F21-47AB-8895-7DFBF09FC0FA}" type="pres">
      <dgm:prSet presAssocID="{BF1EB391-DDEF-43DA-B1AD-E23E606CE76A}" presName="connectorText" presStyleLbl="sibTrans2D1" presStyleIdx="6" presStyleCnt="7"/>
      <dgm:spPr/>
      <dgm:t>
        <a:bodyPr/>
        <a:lstStyle/>
        <a:p>
          <a:endParaRPr lang="ru-RU"/>
        </a:p>
      </dgm:t>
    </dgm:pt>
    <dgm:pt modelId="{79E76D75-20A4-4053-9B83-C3B2BFC10CA5}" type="pres">
      <dgm:prSet presAssocID="{4CB67891-0563-48AC-909A-E870C9EC952A}" presName="node" presStyleLbl="node1" presStyleIdx="6" presStyleCnt="7" custScaleX="137661" custRadScaleRad="130425" custRadScaleInc="-3003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056B07-DF64-472F-A998-BD3AF7F8074D}" type="presOf" srcId="{2E440642-DF1F-478B-9377-319E1573598B}" destId="{DEAB71F5-23BA-493E-9570-1A1957E01A1A}" srcOrd="1" destOrd="0" presId="urn:microsoft.com/office/officeart/2005/8/layout/radial5"/>
    <dgm:cxn modelId="{BB83788A-D296-46DC-88F8-971748794F4E}" type="presOf" srcId="{0E7D9986-4998-4C2F-94ED-776F96B57954}" destId="{9E473388-E304-4DEA-A364-0AA46F967728}" srcOrd="0" destOrd="0" presId="urn:microsoft.com/office/officeart/2005/8/layout/radial5"/>
    <dgm:cxn modelId="{2316C42C-9317-43D3-AE51-0A7FBF209103}" srcId="{3157841C-C8CF-416F-81BB-517966718622}" destId="{4CB67891-0563-48AC-909A-E870C9EC952A}" srcOrd="6" destOrd="0" parTransId="{BF1EB391-DDEF-43DA-B1AD-E23E606CE76A}" sibTransId="{50A7652B-205A-40FC-8910-4C83228DB902}"/>
    <dgm:cxn modelId="{FD0E0ADD-CEA1-4068-9880-BA7D730A96BE}" srcId="{3157841C-C8CF-416F-81BB-517966718622}" destId="{C20DAFD7-E6B8-4C68-B143-2C1DEB09BFD8}" srcOrd="1" destOrd="0" parTransId="{A3A631DF-6600-48D8-AE5B-13A296E480A1}" sibTransId="{49EB01F8-76C6-45E3-A44E-366C89631500}"/>
    <dgm:cxn modelId="{D5EB5C52-2CA0-4F34-8F8B-EE8922722144}" type="presOf" srcId="{2E440642-DF1F-478B-9377-319E1573598B}" destId="{29AD56B1-D11A-4B6A-94FD-5155FC09596E}" srcOrd="0" destOrd="0" presId="urn:microsoft.com/office/officeart/2005/8/layout/radial5"/>
    <dgm:cxn modelId="{98DCAB5A-3B30-4E9C-8E51-67B90CCE3F77}" type="presOf" srcId="{4CB67891-0563-48AC-909A-E870C9EC952A}" destId="{79E76D75-20A4-4053-9B83-C3B2BFC10CA5}" srcOrd="0" destOrd="0" presId="urn:microsoft.com/office/officeart/2005/8/layout/radial5"/>
    <dgm:cxn modelId="{4AEEB168-A86E-4774-8CED-7C7E077C5BD4}" srcId="{3157841C-C8CF-416F-81BB-517966718622}" destId="{11ABFABE-2DA4-4C04-803F-F1F4C97CAA22}" srcOrd="0" destOrd="0" parTransId="{4725BD0C-6C8C-4935-B7A0-509561253F8B}" sibTransId="{72C4C896-19E6-4A6D-9FD7-E3287C4E379D}"/>
    <dgm:cxn modelId="{E4D6E97E-91C9-4993-B1E2-3C222380EEA2}" type="presOf" srcId="{3157841C-C8CF-416F-81BB-517966718622}" destId="{5BD309D2-51AF-4932-8212-9292C587EE4D}" srcOrd="0" destOrd="0" presId="urn:microsoft.com/office/officeart/2005/8/layout/radial5"/>
    <dgm:cxn modelId="{921F4D1B-C941-4353-8645-68274CCB1EE4}" type="presOf" srcId="{C646B2A5-6742-4BC0-B49C-43C67C4C876B}" destId="{11848AB7-DE7C-4E6F-ACF1-51B1AB5ACE5A}" srcOrd="1" destOrd="0" presId="urn:microsoft.com/office/officeart/2005/8/layout/radial5"/>
    <dgm:cxn modelId="{CFBC8AFA-F70B-4F7B-A907-1D666F0907D2}" type="presOf" srcId="{B7051465-1DB4-4031-B9C0-6934D6C856A7}" destId="{19CC7CD0-13F2-4D5C-A7F8-000681548DFC}" srcOrd="0" destOrd="0" presId="urn:microsoft.com/office/officeart/2005/8/layout/radial5"/>
    <dgm:cxn modelId="{75233C50-1F2A-4473-A946-C6391DD61AB8}" type="presOf" srcId="{4725BD0C-6C8C-4935-B7A0-509561253F8B}" destId="{203EBE23-C8B6-4B7B-A7EB-23D1D8E3733D}" srcOrd="0" destOrd="0" presId="urn:microsoft.com/office/officeart/2005/8/layout/radial5"/>
    <dgm:cxn modelId="{691673B2-E024-41C2-ACE4-CB779DAB757D}" srcId="{3157841C-C8CF-416F-81BB-517966718622}" destId="{51217082-4E65-45FF-8FBD-5FB4FA2DEDDD}" srcOrd="4" destOrd="0" parTransId="{C646B2A5-6742-4BC0-B49C-43C67C4C876B}" sibTransId="{49085A93-CF55-46B3-ADEC-EEE502FD2D08}"/>
    <dgm:cxn modelId="{DE3D15B5-8728-4D21-ACF5-971DD4BE7E55}" type="presOf" srcId="{C646B2A5-6742-4BC0-B49C-43C67C4C876B}" destId="{8A668CB6-EECC-44B0-BE62-83915BC02C1C}" srcOrd="0" destOrd="0" presId="urn:microsoft.com/office/officeart/2005/8/layout/radial5"/>
    <dgm:cxn modelId="{C9D7B6AC-7A91-4D70-BB79-F96CCDB5F81A}" type="presOf" srcId="{333F0DDB-7090-4E1E-B32D-42562A7A03A6}" destId="{F33BAD61-FF20-497E-BBD0-BFF3C6B72E5D}" srcOrd="0" destOrd="0" presId="urn:microsoft.com/office/officeart/2005/8/layout/radial5"/>
    <dgm:cxn modelId="{72086C3C-DED3-4586-AA03-F337257C5315}" srcId="{3157841C-C8CF-416F-81BB-517966718622}" destId="{0E7D9986-4998-4C2F-94ED-776F96B57954}" srcOrd="3" destOrd="0" parTransId="{0A9CCF53-D403-4E02-B524-A46B16AE3425}" sibTransId="{E73EF7D9-8CC2-4691-8A79-C1979FF78B17}"/>
    <dgm:cxn modelId="{08209AD5-0C37-4D5E-A624-2B4819DC2994}" srcId="{333F0DDB-7090-4E1E-B32D-42562A7A03A6}" destId="{3157841C-C8CF-416F-81BB-517966718622}" srcOrd="0" destOrd="0" parTransId="{DF7F6747-4042-47B9-B6BE-31D6B365EDC5}" sibTransId="{04DE8408-2049-4300-BA78-99E46BEDC694}"/>
    <dgm:cxn modelId="{AB31C06B-A343-41DF-844E-D744E8332296}" type="presOf" srcId="{A3A631DF-6600-48D8-AE5B-13A296E480A1}" destId="{5EA84D49-4744-4E66-A52C-40113176F1C9}" srcOrd="1" destOrd="0" presId="urn:microsoft.com/office/officeart/2005/8/layout/radial5"/>
    <dgm:cxn modelId="{AA936746-54F2-4089-9227-A4630F39814A}" type="presOf" srcId="{11ABFABE-2DA4-4C04-803F-F1F4C97CAA22}" destId="{8E785F7C-3E37-400A-8F7A-A5878C98351A}" srcOrd="0" destOrd="0" presId="urn:microsoft.com/office/officeart/2005/8/layout/radial5"/>
    <dgm:cxn modelId="{22CA8DBF-1C20-422B-A58B-23EDABC9AB1A}" srcId="{3157841C-C8CF-416F-81BB-517966718622}" destId="{E5704268-0E35-497E-8F92-42A5995794E2}" srcOrd="2" destOrd="0" parTransId="{B7051465-1DB4-4031-B9C0-6934D6C856A7}" sibTransId="{C3332257-26D4-429A-9DD5-C3670EF0D323}"/>
    <dgm:cxn modelId="{0FED08FF-6B6F-4E7A-8E8D-492F3B067675}" type="presOf" srcId="{C39556C0-1BF3-461C-85CA-B317FB0D4257}" destId="{08E7CB09-0AC4-475C-85C8-FAC119F26809}" srcOrd="0" destOrd="0" presId="urn:microsoft.com/office/officeart/2005/8/layout/radial5"/>
    <dgm:cxn modelId="{7E5FC62E-EA73-4C13-9B02-44B1F175B212}" type="presOf" srcId="{0A9CCF53-D403-4E02-B524-A46B16AE3425}" destId="{834653E7-EF12-42F4-B05A-30BAFDE06EFC}" srcOrd="1" destOrd="0" presId="urn:microsoft.com/office/officeart/2005/8/layout/radial5"/>
    <dgm:cxn modelId="{89B553F7-C4B5-4D18-942A-6DF906629E76}" type="presOf" srcId="{C20DAFD7-E6B8-4C68-B143-2C1DEB09BFD8}" destId="{4FFB40D9-DA0B-4CE2-ABD3-C31B6ED683BC}" srcOrd="0" destOrd="0" presId="urn:microsoft.com/office/officeart/2005/8/layout/radial5"/>
    <dgm:cxn modelId="{A6332B71-3AB9-411E-AF4A-31371BD16182}" type="presOf" srcId="{B7051465-1DB4-4031-B9C0-6934D6C856A7}" destId="{E8463D3F-073B-4B66-8A93-6A3AA2B69C79}" srcOrd="1" destOrd="0" presId="urn:microsoft.com/office/officeart/2005/8/layout/radial5"/>
    <dgm:cxn modelId="{C0884D2E-E1BD-443F-BA98-B6CB8638643E}" type="presOf" srcId="{0A9CCF53-D403-4E02-B524-A46B16AE3425}" destId="{4F5FFDB8-8D43-4FCB-9FB4-718F77F98EDE}" srcOrd="0" destOrd="0" presId="urn:microsoft.com/office/officeart/2005/8/layout/radial5"/>
    <dgm:cxn modelId="{F8CF6667-8AEC-4866-828B-BC541A9067DF}" type="presOf" srcId="{E5704268-0E35-497E-8F92-42A5995794E2}" destId="{E58C6D33-CE11-4F2A-82E7-DF565DE10356}" srcOrd="0" destOrd="0" presId="urn:microsoft.com/office/officeart/2005/8/layout/radial5"/>
    <dgm:cxn modelId="{FB8F1761-4438-4AD5-A344-F61B2CF95697}" type="presOf" srcId="{51217082-4E65-45FF-8FBD-5FB4FA2DEDDD}" destId="{73952D76-1D57-4D77-BBC6-A0740FC43042}" srcOrd="0" destOrd="0" presId="urn:microsoft.com/office/officeart/2005/8/layout/radial5"/>
    <dgm:cxn modelId="{6216C5E1-A899-4FAD-B61A-B4D393AEE77C}" type="presOf" srcId="{A3A631DF-6600-48D8-AE5B-13A296E480A1}" destId="{FDF8CB78-5186-491C-8AF9-A7CAE00FF54B}" srcOrd="0" destOrd="0" presId="urn:microsoft.com/office/officeart/2005/8/layout/radial5"/>
    <dgm:cxn modelId="{266E89F4-DC4C-4D79-B90B-40EFD6B68E40}" type="presOf" srcId="{4725BD0C-6C8C-4935-B7A0-509561253F8B}" destId="{B6043DD4-1D86-4777-A197-C58202A96E68}" srcOrd="1" destOrd="0" presId="urn:microsoft.com/office/officeart/2005/8/layout/radial5"/>
    <dgm:cxn modelId="{CF549209-559D-4CD0-96C0-D34D71A7FE6F}" type="presOf" srcId="{BF1EB391-DDEF-43DA-B1AD-E23E606CE76A}" destId="{0080877F-1F21-47AB-8895-7DFBF09FC0FA}" srcOrd="1" destOrd="0" presId="urn:microsoft.com/office/officeart/2005/8/layout/radial5"/>
    <dgm:cxn modelId="{3FBEC64E-EAED-4FEA-8ACE-CD0E36280905}" type="presOf" srcId="{BF1EB391-DDEF-43DA-B1AD-E23E606CE76A}" destId="{86844F19-4140-4A62-B1E9-1812A4D44E95}" srcOrd="0" destOrd="0" presId="urn:microsoft.com/office/officeart/2005/8/layout/radial5"/>
    <dgm:cxn modelId="{B996EF84-C12A-4261-B76C-C389350C9166}" srcId="{3157841C-C8CF-416F-81BB-517966718622}" destId="{C39556C0-1BF3-461C-85CA-B317FB0D4257}" srcOrd="5" destOrd="0" parTransId="{2E440642-DF1F-478B-9377-319E1573598B}" sibTransId="{B36F39D7-0441-47E7-BBE0-705C936CBBB3}"/>
    <dgm:cxn modelId="{5894589D-5DE4-464D-A582-A465909D4815}" type="presParOf" srcId="{F33BAD61-FF20-497E-BBD0-BFF3C6B72E5D}" destId="{5BD309D2-51AF-4932-8212-9292C587EE4D}" srcOrd="0" destOrd="0" presId="urn:microsoft.com/office/officeart/2005/8/layout/radial5"/>
    <dgm:cxn modelId="{AED671DE-6727-4AF8-8C55-7A95B036D8D1}" type="presParOf" srcId="{F33BAD61-FF20-497E-BBD0-BFF3C6B72E5D}" destId="{203EBE23-C8B6-4B7B-A7EB-23D1D8E3733D}" srcOrd="1" destOrd="0" presId="urn:microsoft.com/office/officeart/2005/8/layout/radial5"/>
    <dgm:cxn modelId="{C1FB6F60-4D12-4C76-8AA7-D4BAF08A1216}" type="presParOf" srcId="{203EBE23-C8B6-4B7B-A7EB-23D1D8E3733D}" destId="{B6043DD4-1D86-4777-A197-C58202A96E68}" srcOrd="0" destOrd="0" presId="urn:microsoft.com/office/officeart/2005/8/layout/radial5"/>
    <dgm:cxn modelId="{7114D243-CB8E-4F2C-8B78-84658091E23F}" type="presParOf" srcId="{F33BAD61-FF20-497E-BBD0-BFF3C6B72E5D}" destId="{8E785F7C-3E37-400A-8F7A-A5878C98351A}" srcOrd="2" destOrd="0" presId="urn:microsoft.com/office/officeart/2005/8/layout/radial5"/>
    <dgm:cxn modelId="{48FC8723-0A64-448B-9913-50B199D81E8C}" type="presParOf" srcId="{F33BAD61-FF20-497E-BBD0-BFF3C6B72E5D}" destId="{FDF8CB78-5186-491C-8AF9-A7CAE00FF54B}" srcOrd="3" destOrd="0" presId="urn:microsoft.com/office/officeart/2005/8/layout/radial5"/>
    <dgm:cxn modelId="{5B953720-C900-49F2-AE1A-184514152A76}" type="presParOf" srcId="{FDF8CB78-5186-491C-8AF9-A7CAE00FF54B}" destId="{5EA84D49-4744-4E66-A52C-40113176F1C9}" srcOrd="0" destOrd="0" presId="urn:microsoft.com/office/officeart/2005/8/layout/radial5"/>
    <dgm:cxn modelId="{FF7743A2-5B62-45BE-8C91-59ABA58331B4}" type="presParOf" srcId="{F33BAD61-FF20-497E-BBD0-BFF3C6B72E5D}" destId="{4FFB40D9-DA0B-4CE2-ABD3-C31B6ED683BC}" srcOrd="4" destOrd="0" presId="urn:microsoft.com/office/officeart/2005/8/layout/radial5"/>
    <dgm:cxn modelId="{E2590666-A5B8-499C-8650-F3A8776F3E01}" type="presParOf" srcId="{F33BAD61-FF20-497E-BBD0-BFF3C6B72E5D}" destId="{19CC7CD0-13F2-4D5C-A7F8-000681548DFC}" srcOrd="5" destOrd="0" presId="urn:microsoft.com/office/officeart/2005/8/layout/radial5"/>
    <dgm:cxn modelId="{4D999C10-1CFF-45D2-AAC9-461804E48602}" type="presParOf" srcId="{19CC7CD0-13F2-4D5C-A7F8-000681548DFC}" destId="{E8463D3F-073B-4B66-8A93-6A3AA2B69C79}" srcOrd="0" destOrd="0" presId="urn:microsoft.com/office/officeart/2005/8/layout/radial5"/>
    <dgm:cxn modelId="{6C6CD2E2-36D6-4CC2-948B-5ABDC0BC0E9C}" type="presParOf" srcId="{F33BAD61-FF20-497E-BBD0-BFF3C6B72E5D}" destId="{E58C6D33-CE11-4F2A-82E7-DF565DE10356}" srcOrd="6" destOrd="0" presId="urn:microsoft.com/office/officeart/2005/8/layout/radial5"/>
    <dgm:cxn modelId="{0A5D2D26-CE61-4B53-ABEB-47C4227D62DA}" type="presParOf" srcId="{F33BAD61-FF20-497E-BBD0-BFF3C6B72E5D}" destId="{4F5FFDB8-8D43-4FCB-9FB4-718F77F98EDE}" srcOrd="7" destOrd="0" presId="urn:microsoft.com/office/officeart/2005/8/layout/radial5"/>
    <dgm:cxn modelId="{97B726E1-D88D-4938-AAD7-F5FB1846E7E2}" type="presParOf" srcId="{4F5FFDB8-8D43-4FCB-9FB4-718F77F98EDE}" destId="{834653E7-EF12-42F4-B05A-30BAFDE06EFC}" srcOrd="0" destOrd="0" presId="urn:microsoft.com/office/officeart/2005/8/layout/radial5"/>
    <dgm:cxn modelId="{D0DDA934-5EEF-41A7-BDAB-075DFBB0D8F4}" type="presParOf" srcId="{F33BAD61-FF20-497E-BBD0-BFF3C6B72E5D}" destId="{9E473388-E304-4DEA-A364-0AA46F967728}" srcOrd="8" destOrd="0" presId="urn:microsoft.com/office/officeart/2005/8/layout/radial5"/>
    <dgm:cxn modelId="{E9580100-7531-408D-8611-3F193C122F6C}" type="presParOf" srcId="{F33BAD61-FF20-497E-BBD0-BFF3C6B72E5D}" destId="{8A668CB6-EECC-44B0-BE62-83915BC02C1C}" srcOrd="9" destOrd="0" presId="urn:microsoft.com/office/officeart/2005/8/layout/radial5"/>
    <dgm:cxn modelId="{81E032FB-CF68-4C70-B134-782EDEDE00A8}" type="presParOf" srcId="{8A668CB6-EECC-44B0-BE62-83915BC02C1C}" destId="{11848AB7-DE7C-4E6F-ACF1-51B1AB5ACE5A}" srcOrd="0" destOrd="0" presId="urn:microsoft.com/office/officeart/2005/8/layout/radial5"/>
    <dgm:cxn modelId="{248BEF03-AC47-4DC7-8CF3-3162F63BD2FA}" type="presParOf" srcId="{F33BAD61-FF20-497E-BBD0-BFF3C6B72E5D}" destId="{73952D76-1D57-4D77-BBC6-A0740FC43042}" srcOrd="10" destOrd="0" presId="urn:microsoft.com/office/officeart/2005/8/layout/radial5"/>
    <dgm:cxn modelId="{F10C3C3C-0746-4B39-90F4-7E2E4FD36220}" type="presParOf" srcId="{F33BAD61-FF20-497E-BBD0-BFF3C6B72E5D}" destId="{29AD56B1-D11A-4B6A-94FD-5155FC09596E}" srcOrd="11" destOrd="0" presId="urn:microsoft.com/office/officeart/2005/8/layout/radial5"/>
    <dgm:cxn modelId="{DAB9DE76-1D72-40BF-989D-3DF059ED5FFF}" type="presParOf" srcId="{29AD56B1-D11A-4B6A-94FD-5155FC09596E}" destId="{DEAB71F5-23BA-493E-9570-1A1957E01A1A}" srcOrd="0" destOrd="0" presId="urn:microsoft.com/office/officeart/2005/8/layout/radial5"/>
    <dgm:cxn modelId="{561BC86D-206E-439E-8084-5F7F947A4A50}" type="presParOf" srcId="{F33BAD61-FF20-497E-BBD0-BFF3C6B72E5D}" destId="{08E7CB09-0AC4-475C-85C8-FAC119F26809}" srcOrd="12" destOrd="0" presId="urn:microsoft.com/office/officeart/2005/8/layout/radial5"/>
    <dgm:cxn modelId="{BA4A4E54-0EE3-4BC7-A8D6-E438EA109058}" type="presParOf" srcId="{F33BAD61-FF20-497E-BBD0-BFF3C6B72E5D}" destId="{86844F19-4140-4A62-B1E9-1812A4D44E95}" srcOrd="13" destOrd="0" presId="urn:microsoft.com/office/officeart/2005/8/layout/radial5"/>
    <dgm:cxn modelId="{95DBD0AE-F42B-4805-B884-6A8DF208CBF5}" type="presParOf" srcId="{86844F19-4140-4A62-B1E9-1812A4D44E95}" destId="{0080877F-1F21-47AB-8895-7DFBF09FC0FA}" srcOrd="0" destOrd="0" presId="urn:microsoft.com/office/officeart/2005/8/layout/radial5"/>
    <dgm:cxn modelId="{3100D0A4-98E2-4DE6-8CC5-3BAC5C409511}" type="presParOf" srcId="{F33BAD61-FF20-497E-BBD0-BFF3C6B72E5D}" destId="{79E76D75-20A4-4053-9B83-C3B2BFC10CA5}" srcOrd="14" destOrd="0" presId="urn:microsoft.com/office/officeart/2005/8/layout/radial5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33F0DDB-7090-4E1E-B32D-42562A7A03A6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57841C-C8CF-416F-81BB-517966718622}">
      <dgm:prSet phldrT="[Текст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chemeClr val="accent1">
                <a:lumMod val="5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ru-RU" sz="1800" b="1" dirty="0" smtClean="0"/>
            <a:t>Напряженность трудового процесса</a:t>
          </a:r>
          <a:endParaRPr lang="ru-RU" sz="1800" b="1" dirty="0"/>
        </a:p>
      </dgm:t>
    </dgm:pt>
    <dgm:pt modelId="{DF7F6747-4042-47B9-B6BE-31D6B365EDC5}" type="parTrans" cxnId="{08209AD5-0C37-4D5E-A624-2B4819DC2994}">
      <dgm:prSet/>
      <dgm:spPr/>
      <dgm:t>
        <a:bodyPr/>
        <a:lstStyle/>
        <a:p>
          <a:endParaRPr lang="ru-RU"/>
        </a:p>
      </dgm:t>
    </dgm:pt>
    <dgm:pt modelId="{04DE8408-2049-4300-BA78-99E46BEDC694}" type="sibTrans" cxnId="{08209AD5-0C37-4D5E-A624-2B4819DC2994}">
      <dgm:prSet/>
      <dgm:spPr/>
      <dgm:t>
        <a:bodyPr/>
        <a:lstStyle/>
        <a:p>
          <a:endParaRPr lang="ru-RU"/>
        </a:p>
      </dgm:t>
    </dgm:pt>
    <dgm:pt modelId="{11ABFABE-2DA4-4C04-803F-F1F4C97CAA22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Длительность сосредоточенного наблюдения*</a:t>
          </a:r>
          <a:endParaRPr lang="ru-RU" sz="1400" dirty="0"/>
        </a:p>
      </dgm:t>
    </dgm:pt>
    <dgm:pt modelId="{4725BD0C-6C8C-4935-B7A0-509561253F8B}" type="parTrans" cxnId="{4AEEB168-A86E-4774-8CED-7C7E077C5BD4}">
      <dgm:prSet/>
      <dgm:spPr/>
      <dgm:t>
        <a:bodyPr/>
        <a:lstStyle/>
        <a:p>
          <a:endParaRPr lang="ru-RU"/>
        </a:p>
      </dgm:t>
    </dgm:pt>
    <dgm:pt modelId="{72C4C896-19E6-4A6D-9FD7-E3287C4E379D}" type="sibTrans" cxnId="{4AEEB168-A86E-4774-8CED-7C7E077C5BD4}">
      <dgm:prSet/>
      <dgm:spPr/>
      <dgm:t>
        <a:bodyPr/>
        <a:lstStyle/>
        <a:p>
          <a:endParaRPr lang="ru-RU"/>
        </a:p>
      </dgm:t>
    </dgm:pt>
    <dgm:pt modelId="{C20DAFD7-E6B8-4C68-B143-2C1DEB09BFD8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Плотность сигналов (световых, звуковых) и сообщений в ед. времени*</a:t>
          </a:r>
          <a:endParaRPr lang="ru-RU" sz="1400" dirty="0"/>
        </a:p>
      </dgm:t>
    </dgm:pt>
    <dgm:pt modelId="{A3A631DF-6600-48D8-AE5B-13A296E480A1}" type="parTrans" cxnId="{FD0E0ADD-CEA1-4068-9880-BA7D730A96BE}">
      <dgm:prSet/>
      <dgm:spPr/>
      <dgm:t>
        <a:bodyPr/>
        <a:lstStyle/>
        <a:p>
          <a:endParaRPr lang="ru-RU"/>
        </a:p>
      </dgm:t>
    </dgm:pt>
    <dgm:pt modelId="{49EB01F8-76C6-45E3-A44E-366C89631500}" type="sibTrans" cxnId="{FD0E0ADD-CEA1-4068-9880-BA7D730A96BE}">
      <dgm:prSet/>
      <dgm:spPr/>
      <dgm:t>
        <a:bodyPr/>
        <a:lstStyle/>
        <a:p>
          <a:endParaRPr lang="ru-RU"/>
        </a:p>
      </dgm:t>
    </dgm:pt>
    <dgm:pt modelId="{E5704268-0E35-497E-8F92-42A5995794E2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Число производственных объектов одновременного наблюдения*</a:t>
          </a:r>
          <a:endParaRPr lang="ru-RU" sz="1400" dirty="0"/>
        </a:p>
      </dgm:t>
    </dgm:pt>
    <dgm:pt modelId="{B7051465-1DB4-4031-B9C0-6934D6C856A7}" type="parTrans" cxnId="{22CA8DBF-1C20-422B-A58B-23EDABC9AB1A}">
      <dgm:prSet/>
      <dgm:spPr/>
      <dgm:t>
        <a:bodyPr/>
        <a:lstStyle/>
        <a:p>
          <a:endParaRPr lang="ru-RU"/>
        </a:p>
      </dgm:t>
    </dgm:pt>
    <dgm:pt modelId="{C3332257-26D4-429A-9DD5-C3670EF0D323}" type="sibTrans" cxnId="{22CA8DBF-1C20-422B-A58B-23EDABC9AB1A}">
      <dgm:prSet/>
      <dgm:spPr/>
      <dgm:t>
        <a:bodyPr/>
        <a:lstStyle/>
        <a:p>
          <a:endParaRPr lang="ru-RU"/>
        </a:p>
      </dgm:t>
    </dgm:pt>
    <dgm:pt modelId="{0E7D9986-4998-4C2F-94ED-776F96B57954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Нагрузка на слуховой анализатор*</a:t>
          </a:r>
          <a:endParaRPr lang="ru-RU" sz="1400" dirty="0"/>
        </a:p>
      </dgm:t>
    </dgm:pt>
    <dgm:pt modelId="{0A9CCF53-D403-4E02-B524-A46B16AE3425}" type="parTrans" cxnId="{72086C3C-DED3-4586-AA03-F337257C5315}">
      <dgm:prSet/>
      <dgm:spPr/>
      <dgm:t>
        <a:bodyPr/>
        <a:lstStyle/>
        <a:p>
          <a:endParaRPr lang="ru-RU"/>
        </a:p>
      </dgm:t>
    </dgm:pt>
    <dgm:pt modelId="{E73EF7D9-8CC2-4691-8A79-C1979FF78B17}" type="sibTrans" cxnId="{72086C3C-DED3-4586-AA03-F337257C5315}">
      <dgm:prSet/>
      <dgm:spPr/>
      <dgm:t>
        <a:bodyPr/>
        <a:lstStyle/>
        <a:p>
          <a:endParaRPr lang="ru-RU"/>
        </a:p>
      </dgm:t>
    </dgm:pt>
    <dgm:pt modelId="{51217082-4E65-45FF-8FBD-5FB4FA2DEDDD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Работа с оптическими приборами</a:t>
          </a:r>
          <a:endParaRPr lang="ru-RU" sz="1400" dirty="0"/>
        </a:p>
      </dgm:t>
    </dgm:pt>
    <dgm:pt modelId="{C646B2A5-6742-4BC0-B49C-43C67C4C876B}" type="parTrans" cxnId="{691673B2-E024-41C2-ACE4-CB779DAB757D}">
      <dgm:prSet/>
      <dgm:spPr/>
      <dgm:t>
        <a:bodyPr/>
        <a:lstStyle/>
        <a:p>
          <a:endParaRPr lang="ru-RU"/>
        </a:p>
      </dgm:t>
    </dgm:pt>
    <dgm:pt modelId="{49085A93-CF55-46B3-ADEC-EEE502FD2D08}" type="sibTrans" cxnId="{691673B2-E024-41C2-ACE4-CB779DAB757D}">
      <dgm:prSet/>
      <dgm:spPr/>
      <dgm:t>
        <a:bodyPr/>
        <a:lstStyle/>
        <a:p>
          <a:endParaRPr lang="ru-RU"/>
        </a:p>
      </dgm:t>
    </dgm:pt>
    <dgm:pt modelId="{C39556C0-1BF3-461C-85CA-B317FB0D4257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Активное наблюдение за ходом производственного процесса*</a:t>
          </a:r>
          <a:endParaRPr lang="ru-RU" sz="1400" dirty="0"/>
        </a:p>
      </dgm:t>
    </dgm:pt>
    <dgm:pt modelId="{2E440642-DF1F-478B-9377-319E1573598B}" type="parTrans" cxnId="{B996EF84-C12A-4261-B76C-C389350C9166}">
      <dgm:prSet/>
      <dgm:spPr/>
      <dgm:t>
        <a:bodyPr/>
        <a:lstStyle/>
        <a:p>
          <a:endParaRPr lang="ru-RU"/>
        </a:p>
      </dgm:t>
    </dgm:pt>
    <dgm:pt modelId="{B36F39D7-0441-47E7-BBE0-705C936CBBB3}" type="sibTrans" cxnId="{B996EF84-C12A-4261-B76C-C389350C9166}">
      <dgm:prSet/>
      <dgm:spPr/>
      <dgm:t>
        <a:bodyPr/>
        <a:lstStyle/>
        <a:p>
          <a:endParaRPr lang="ru-RU"/>
        </a:p>
      </dgm:t>
    </dgm:pt>
    <dgm:pt modelId="{4CB67891-0563-48AC-909A-E870C9EC952A}">
      <dgm:prSet phldrT="[Текст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Нагрузка на голосовой аппарат</a:t>
          </a:r>
          <a:endParaRPr lang="ru-RU" sz="1400" dirty="0"/>
        </a:p>
      </dgm:t>
    </dgm:pt>
    <dgm:pt modelId="{BF1EB391-DDEF-43DA-B1AD-E23E606CE76A}" type="parTrans" cxnId="{2316C42C-9317-43D3-AE51-0A7FBF209103}">
      <dgm:prSet/>
      <dgm:spPr/>
      <dgm:t>
        <a:bodyPr/>
        <a:lstStyle/>
        <a:p>
          <a:endParaRPr lang="ru-RU"/>
        </a:p>
      </dgm:t>
    </dgm:pt>
    <dgm:pt modelId="{50A7652B-205A-40FC-8910-4C83228DB902}" type="sibTrans" cxnId="{2316C42C-9317-43D3-AE51-0A7FBF209103}">
      <dgm:prSet/>
      <dgm:spPr/>
      <dgm:t>
        <a:bodyPr/>
        <a:lstStyle/>
        <a:p>
          <a:endParaRPr lang="ru-RU"/>
        </a:p>
      </dgm:t>
    </dgm:pt>
    <dgm:pt modelId="{F33BAD61-FF20-497E-BBD0-BFF3C6B72E5D}" type="pres">
      <dgm:prSet presAssocID="{333F0DDB-7090-4E1E-B32D-42562A7A03A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D309D2-51AF-4932-8212-9292C587EE4D}" type="pres">
      <dgm:prSet presAssocID="{3157841C-C8CF-416F-81BB-517966718622}" presName="centerShape" presStyleLbl="node0" presStyleIdx="0" presStyleCnt="1" custScaleX="237450" custScaleY="112952"/>
      <dgm:spPr/>
      <dgm:t>
        <a:bodyPr/>
        <a:lstStyle/>
        <a:p>
          <a:endParaRPr lang="ru-RU"/>
        </a:p>
      </dgm:t>
    </dgm:pt>
    <dgm:pt modelId="{203EBE23-C8B6-4B7B-A7EB-23D1D8E3733D}" type="pres">
      <dgm:prSet presAssocID="{4725BD0C-6C8C-4935-B7A0-509561253F8B}" presName="parTrans" presStyleLbl="sibTrans2D1" presStyleIdx="0" presStyleCnt="7"/>
      <dgm:spPr/>
      <dgm:t>
        <a:bodyPr/>
        <a:lstStyle/>
        <a:p>
          <a:endParaRPr lang="ru-RU"/>
        </a:p>
      </dgm:t>
    </dgm:pt>
    <dgm:pt modelId="{B6043DD4-1D86-4777-A197-C58202A96E68}" type="pres">
      <dgm:prSet presAssocID="{4725BD0C-6C8C-4935-B7A0-509561253F8B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8E785F7C-3E37-400A-8F7A-A5878C98351A}" type="pres">
      <dgm:prSet presAssocID="{11ABFABE-2DA4-4C04-803F-F1F4C97CAA22}" presName="node" presStyleLbl="node1" presStyleIdx="0" presStyleCnt="7" custScaleX="183097" custRadScaleRad="100431" custRadScaleInc="407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F8CB78-5186-491C-8AF9-A7CAE00FF54B}" type="pres">
      <dgm:prSet presAssocID="{A3A631DF-6600-48D8-AE5B-13A296E480A1}" presName="parTrans" presStyleLbl="sibTrans2D1" presStyleIdx="1" presStyleCnt="7"/>
      <dgm:spPr/>
      <dgm:t>
        <a:bodyPr/>
        <a:lstStyle/>
        <a:p>
          <a:endParaRPr lang="ru-RU"/>
        </a:p>
      </dgm:t>
    </dgm:pt>
    <dgm:pt modelId="{5EA84D49-4744-4E66-A52C-40113176F1C9}" type="pres">
      <dgm:prSet presAssocID="{A3A631DF-6600-48D8-AE5B-13A296E480A1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4FFB40D9-DA0B-4CE2-ABD3-C31B6ED683BC}" type="pres">
      <dgm:prSet presAssocID="{C20DAFD7-E6B8-4C68-B143-2C1DEB09BFD8}" presName="node" presStyleLbl="node1" presStyleIdx="1" presStyleCnt="7" custScaleX="173689" custScaleY="115152" custRadScaleRad="140197" custRadScaleInc="36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CC7CD0-13F2-4D5C-A7F8-000681548DFC}" type="pres">
      <dgm:prSet presAssocID="{B7051465-1DB4-4031-B9C0-6934D6C856A7}" presName="parTrans" presStyleLbl="sibTrans2D1" presStyleIdx="2" presStyleCnt="7"/>
      <dgm:spPr/>
      <dgm:t>
        <a:bodyPr/>
        <a:lstStyle/>
        <a:p>
          <a:endParaRPr lang="ru-RU"/>
        </a:p>
      </dgm:t>
    </dgm:pt>
    <dgm:pt modelId="{E8463D3F-073B-4B66-8A93-6A3AA2B69C79}" type="pres">
      <dgm:prSet presAssocID="{B7051465-1DB4-4031-B9C0-6934D6C856A7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E58C6D33-CE11-4F2A-82E7-DF565DE10356}" type="pres">
      <dgm:prSet presAssocID="{E5704268-0E35-497E-8F92-42A5995794E2}" presName="node" presStyleLbl="node1" presStyleIdx="2" presStyleCnt="7" custScaleX="180850" custScaleY="115154" custRadScaleRad="129021" custRadScaleInc="-923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5FFDB8-8D43-4FCB-9FB4-718F77F98EDE}" type="pres">
      <dgm:prSet presAssocID="{0A9CCF53-D403-4E02-B524-A46B16AE3425}" presName="parTrans" presStyleLbl="sibTrans2D1" presStyleIdx="3" presStyleCnt="7"/>
      <dgm:spPr/>
      <dgm:t>
        <a:bodyPr/>
        <a:lstStyle/>
        <a:p>
          <a:endParaRPr lang="ru-RU"/>
        </a:p>
      </dgm:t>
    </dgm:pt>
    <dgm:pt modelId="{834653E7-EF12-42F4-B05A-30BAFDE06EFC}" type="pres">
      <dgm:prSet presAssocID="{0A9CCF53-D403-4E02-B524-A46B16AE3425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9E473388-E304-4DEA-A364-0AA46F967728}" type="pres">
      <dgm:prSet presAssocID="{0E7D9986-4998-4C2F-94ED-776F96B57954}" presName="node" presStyleLbl="node1" presStyleIdx="3" presStyleCnt="7" custScaleX="167945" custScaleY="111324" custRadScaleRad="140468" custRadScaleInc="-1929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668CB6-EECC-44B0-BE62-83915BC02C1C}" type="pres">
      <dgm:prSet presAssocID="{C646B2A5-6742-4BC0-B49C-43C67C4C876B}" presName="parTrans" presStyleLbl="sibTrans2D1" presStyleIdx="4" presStyleCnt="7"/>
      <dgm:spPr/>
      <dgm:t>
        <a:bodyPr/>
        <a:lstStyle/>
        <a:p>
          <a:endParaRPr lang="ru-RU"/>
        </a:p>
      </dgm:t>
    </dgm:pt>
    <dgm:pt modelId="{11848AB7-DE7C-4E6F-ACF1-51B1AB5ACE5A}" type="pres">
      <dgm:prSet presAssocID="{C646B2A5-6742-4BC0-B49C-43C67C4C876B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73952D76-1D57-4D77-BBC6-A0740FC43042}" type="pres">
      <dgm:prSet presAssocID="{51217082-4E65-45FF-8FBD-5FB4FA2DEDDD}" presName="node" presStyleLbl="node1" presStyleIdx="4" presStyleCnt="7" custScaleX="126476" custRadScaleRad="99754" custRadScaleInc="-454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AD56B1-D11A-4B6A-94FD-5155FC09596E}" type="pres">
      <dgm:prSet presAssocID="{2E440642-DF1F-478B-9377-319E1573598B}" presName="parTrans" presStyleLbl="sibTrans2D1" presStyleIdx="5" presStyleCnt="7"/>
      <dgm:spPr/>
      <dgm:t>
        <a:bodyPr/>
        <a:lstStyle/>
        <a:p>
          <a:endParaRPr lang="ru-RU"/>
        </a:p>
      </dgm:t>
    </dgm:pt>
    <dgm:pt modelId="{DEAB71F5-23BA-493E-9570-1A1957E01A1A}" type="pres">
      <dgm:prSet presAssocID="{2E440642-DF1F-478B-9377-319E1573598B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08E7CB09-0AC4-475C-85C8-FAC119F26809}" type="pres">
      <dgm:prSet presAssocID="{C39556C0-1BF3-461C-85CA-B317FB0D4257}" presName="node" presStyleLbl="node1" presStyleIdx="5" presStyleCnt="7" custScaleX="151028" custRadScaleRad="107410" custRadScaleInc="-4453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844F19-4140-4A62-B1E9-1812A4D44E95}" type="pres">
      <dgm:prSet presAssocID="{BF1EB391-DDEF-43DA-B1AD-E23E606CE76A}" presName="parTrans" presStyleLbl="sibTrans2D1" presStyleIdx="6" presStyleCnt="7"/>
      <dgm:spPr/>
      <dgm:t>
        <a:bodyPr/>
        <a:lstStyle/>
        <a:p>
          <a:endParaRPr lang="ru-RU"/>
        </a:p>
      </dgm:t>
    </dgm:pt>
    <dgm:pt modelId="{0080877F-1F21-47AB-8895-7DFBF09FC0FA}" type="pres">
      <dgm:prSet presAssocID="{BF1EB391-DDEF-43DA-B1AD-E23E606CE76A}" presName="connectorText" presStyleLbl="sibTrans2D1" presStyleIdx="6" presStyleCnt="7"/>
      <dgm:spPr/>
      <dgm:t>
        <a:bodyPr/>
        <a:lstStyle/>
        <a:p>
          <a:endParaRPr lang="ru-RU"/>
        </a:p>
      </dgm:t>
    </dgm:pt>
    <dgm:pt modelId="{79E76D75-20A4-4053-9B83-C3B2BFC10CA5}" type="pres">
      <dgm:prSet presAssocID="{4CB67891-0563-48AC-909A-E870C9EC952A}" presName="node" presStyleLbl="node1" presStyleIdx="6" presStyleCnt="7" custScaleX="137661" custRadScaleRad="130425" custRadScaleInc="-3003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FEFE15-0548-4C27-B74C-186CE664E1BD}" type="presOf" srcId="{E5704268-0E35-497E-8F92-42A5995794E2}" destId="{E58C6D33-CE11-4F2A-82E7-DF565DE10356}" srcOrd="0" destOrd="0" presId="urn:microsoft.com/office/officeart/2005/8/layout/radial5"/>
    <dgm:cxn modelId="{E1C24485-D50D-4239-91B9-BEB417FBBBAF}" type="presOf" srcId="{0E7D9986-4998-4C2F-94ED-776F96B57954}" destId="{9E473388-E304-4DEA-A364-0AA46F967728}" srcOrd="0" destOrd="0" presId="urn:microsoft.com/office/officeart/2005/8/layout/radial5"/>
    <dgm:cxn modelId="{774A4815-D902-4428-8589-D9647EBC0001}" type="presOf" srcId="{4725BD0C-6C8C-4935-B7A0-509561253F8B}" destId="{B6043DD4-1D86-4777-A197-C58202A96E68}" srcOrd="1" destOrd="0" presId="urn:microsoft.com/office/officeart/2005/8/layout/radial5"/>
    <dgm:cxn modelId="{243862E2-06A1-4AEA-BBCE-98F75BBC4082}" type="presOf" srcId="{4CB67891-0563-48AC-909A-E870C9EC952A}" destId="{79E76D75-20A4-4053-9B83-C3B2BFC10CA5}" srcOrd="0" destOrd="0" presId="urn:microsoft.com/office/officeart/2005/8/layout/radial5"/>
    <dgm:cxn modelId="{713A3695-0E87-48C8-BD0D-B90FA0705E1B}" type="presOf" srcId="{2E440642-DF1F-478B-9377-319E1573598B}" destId="{DEAB71F5-23BA-493E-9570-1A1957E01A1A}" srcOrd="1" destOrd="0" presId="urn:microsoft.com/office/officeart/2005/8/layout/radial5"/>
    <dgm:cxn modelId="{2316C42C-9317-43D3-AE51-0A7FBF209103}" srcId="{3157841C-C8CF-416F-81BB-517966718622}" destId="{4CB67891-0563-48AC-909A-E870C9EC952A}" srcOrd="6" destOrd="0" parTransId="{BF1EB391-DDEF-43DA-B1AD-E23E606CE76A}" sibTransId="{50A7652B-205A-40FC-8910-4C83228DB902}"/>
    <dgm:cxn modelId="{7F1205B4-95D2-40A8-BE3D-5522B71007EC}" type="presOf" srcId="{B7051465-1DB4-4031-B9C0-6934D6C856A7}" destId="{19CC7CD0-13F2-4D5C-A7F8-000681548DFC}" srcOrd="0" destOrd="0" presId="urn:microsoft.com/office/officeart/2005/8/layout/radial5"/>
    <dgm:cxn modelId="{FD0E0ADD-CEA1-4068-9880-BA7D730A96BE}" srcId="{3157841C-C8CF-416F-81BB-517966718622}" destId="{C20DAFD7-E6B8-4C68-B143-2C1DEB09BFD8}" srcOrd="1" destOrd="0" parTransId="{A3A631DF-6600-48D8-AE5B-13A296E480A1}" sibTransId="{49EB01F8-76C6-45E3-A44E-366C89631500}"/>
    <dgm:cxn modelId="{D7105D24-D29F-4F81-B66D-13C1E655473C}" type="presOf" srcId="{0A9CCF53-D403-4E02-B524-A46B16AE3425}" destId="{834653E7-EF12-42F4-B05A-30BAFDE06EFC}" srcOrd="1" destOrd="0" presId="urn:microsoft.com/office/officeart/2005/8/layout/radial5"/>
    <dgm:cxn modelId="{4AEEB168-A86E-4774-8CED-7C7E077C5BD4}" srcId="{3157841C-C8CF-416F-81BB-517966718622}" destId="{11ABFABE-2DA4-4C04-803F-F1F4C97CAA22}" srcOrd="0" destOrd="0" parTransId="{4725BD0C-6C8C-4935-B7A0-509561253F8B}" sibTransId="{72C4C896-19E6-4A6D-9FD7-E3287C4E379D}"/>
    <dgm:cxn modelId="{0FBF0E67-D0ED-4F52-92AC-1C64C805D94A}" type="presOf" srcId="{C646B2A5-6742-4BC0-B49C-43C67C4C876B}" destId="{8A668CB6-EECC-44B0-BE62-83915BC02C1C}" srcOrd="0" destOrd="0" presId="urn:microsoft.com/office/officeart/2005/8/layout/radial5"/>
    <dgm:cxn modelId="{D2F65880-2011-4680-9C38-E0DED0E12E56}" type="presOf" srcId="{BF1EB391-DDEF-43DA-B1AD-E23E606CE76A}" destId="{86844F19-4140-4A62-B1E9-1812A4D44E95}" srcOrd="0" destOrd="0" presId="urn:microsoft.com/office/officeart/2005/8/layout/radial5"/>
    <dgm:cxn modelId="{B5EB6895-E472-4714-9069-426C7D8BEEA2}" type="presOf" srcId="{A3A631DF-6600-48D8-AE5B-13A296E480A1}" destId="{5EA84D49-4744-4E66-A52C-40113176F1C9}" srcOrd="1" destOrd="0" presId="urn:microsoft.com/office/officeart/2005/8/layout/radial5"/>
    <dgm:cxn modelId="{F89B4B02-4B78-49FC-B8BE-84A7C387E530}" type="presOf" srcId="{B7051465-1DB4-4031-B9C0-6934D6C856A7}" destId="{E8463D3F-073B-4B66-8A93-6A3AA2B69C79}" srcOrd="1" destOrd="0" presId="urn:microsoft.com/office/officeart/2005/8/layout/radial5"/>
    <dgm:cxn modelId="{4FA25E8D-165D-429F-A75C-3627816A5D94}" type="presOf" srcId="{333F0DDB-7090-4E1E-B32D-42562A7A03A6}" destId="{F33BAD61-FF20-497E-BBD0-BFF3C6B72E5D}" srcOrd="0" destOrd="0" presId="urn:microsoft.com/office/officeart/2005/8/layout/radial5"/>
    <dgm:cxn modelId="{691673B2-E024-41C2-ACE4-CB779DAB757D}" srcId="{3157841C-C8CF-416F-81BB-517966718622}" destId="{51217082-4E65-45FF-8FBD-5FB4FA2DEDDD}" srcOrd="4" destOrd="0" parTransId="{C646B2A5-6742-4BC0-B49C-43C67C4C876B}" sibTransId="{49085A93-CF55-46B3-ADEC-EEE502FD2D08}"/>
    <dgm:cxn modelId="{1506FA98-14AA-4E97-B04E-AF9CE248B969}" type="presOf" srcId="{C20DAFD7-E6B8-4C68-B143-2C1DEB09BFD8}" destId="{4FFB40D9-DA0B-4CE2-ABD3-C31B6ED683BC}" srcOrd="0" destOrd="0" presId="urn:microsoft.com/office/officeart/2005/8/layout/radial5"/>
    <dgm:cxn modelId="{72086C3C-DED3-4586-AA03-F337257C5315}" srcId="{3157841C-C8CF-416F-81BB-517966718622}" destId="{0E7D9986-4998-4C2F-94ED-776F96B57954}" srcOrd="3" destOrd="0" parTransId="{0A9CCF53-D403-4E02-B524-A46B16AE3425}" sibTransId="{E73EF7D9-8CC2-4691-8A79-C1979FF78B17}"/>
    <dgm:cxn modelId="{B1F27F2E-E324-447E-B301-0D83D499E8BA}" type="presOf" srcId="{3157841C-C8CF-416F-81BB-517966718622}" destId="{5BD309D2-51AF-4932-8212-9292C587EE4D}" srcOrd="0" destOrd="0" presId="urn:microsoft.com/office/officeart/2005/8/layout/radial5"/>
    <dgm:cxn modelId="{08209AD5-0C37-4D5E-A624-2B4819DC2994}" srcId="{333F0DDB-7090-4E1E-B32D-42562A7A03A6}" destId="{3157841C-C8CF-416F-81BB-517966718622}" srcOrd="0" destOrd="0" parTransId="{DF7F6747-4042-47B9-B6BE-31D6B365EDC5}" sibTransId="{04DE8408-2049-4300-BA78-99E46BEDC694}"/>
    <dgm:cxn modelId="{5F763675-3CF6-4834-823E-495769559ED6}" type="presOf" srcId="{C646B2A5-6742-4BC0-B49C-43C67C4C876B}" destId="{11848AB7-DE7C-4E6F-ACF1-51B1AB5ACE5A}" srcOrd="1" destOrd="0" presId="urn:microsoft.com/office/officeart/2005/8/layout/radial5"/>
    <dgm:cxn modelId="{503D51BD-221F-44D9-84E8-D374E8660DC0}" type="presOf" srcId="{BF1EB391-DDEF-43DA-B1AD-E23E606CE76A}" destId="{0080877F-1F21-47AB-8895-7DFBF09FC0FA}" srcOrd="1" destOrd="0" presId="urn:microsoft.com/office/officeart/2005/8/layout/radial5"/>
    <dgm:cxn modelId="{22CA8DBF-1C20-422B-A58B-23EDABC9AB1A}" srcId="{3157841C-C8CF-416F-81BB-517966718622}" destId="{E5704268-0E35-497E-8F92-42A5995794E2}" srcOrd="2" destOrd="0" parTransId="{B7051465-1DB4-4031-B9C0-6934D6C856A7}" sibTransId="{C3332257-26D4-429A-9DD5-C3670EF0D323}"/>
    <dgm:cxn modelId="{66BD6AE7-BBFD-405A-B84D-4528A4E442A2}" type="presOf" srcId="{A3A631DF-6600-48D8-AE5B-13A296E480A1}" destId="{FDF8CB78-5186-491C-8AF9-A7CAE00FF54B}" srcOrd="0" destOrd="0" presId="urn:microsoft.com/office/officeart/2005/8/layout/radial5"/>
    <dgm:cxn modelId="{B3D1D304-DFC5-4CF5-996B-A4185498CF14}" type="presOf" srcId="{0A9CCF53-D403-4E02-B524-A46B16AE3425}" destId="{4F5FFDB8-8D43-4FCB-9FB4-718F77F98EDE}" srcOrd="0" destOrd="0" presId="urn:microsoft.com/office/officeart/2005/8/layout/radial5"/>
    <dgm:cxn modelId="{32699652-FBB4-4DBD-9E79-274ED329E0FC}" type="presOf" srcId="{11ABFABE-2DA4-4C04-803F-F1F4C97CAA22}" destId="{8E785F7C-3E37-400A-8F7A-A5878C98351A}" srcOrd="0" destOrd="0" presId="urn:microsoft.com/office/officeart/2005/8/layout/radial5"/>
    <dgm:cxn modelId="{CCFF5330-A6AD-4010-AAD0-162D48249830}" type="presOf" srcId="{2E440642-DF1F-478B-9377-319E1573598B}" destId="{29AD56B1-D11A-4B6A-94FD-5155FC09596E}" srcOrd="0" destOrd="0" presId="urn:microsoft.com/office/officeart/2005/8/layout/radial5"/>
    <dgm:cxn modelId="{4BB03BF2-7603-45F9-9748-388102AA3952}" type="presOf" srcId="{C39556C0-1BF3-461C-85CA-B317FB0D4257}" destId="{08E7CB09-0AC4-475C-85C8-FAC119F26809}" srcOrd="0" destOrd="0" presId="urn:microsoft.com/office/officeart/2005/8/layout/radial5"/>
    <dgm:cxn modelId="{ACB9DA2C-DBC7-4317-8D1D-ED636B79F060}" type="presOf" srcId="{4725BD0C-6C8C-4935-B7A0-509561253F8B}" destId="{203EBE23-C8B6-4B7B-A7EB-23D1D8E3733D}" srcOrd="0" destOrd="0" presId="urn:microsoft.com/office/officeart/2005/8/layout/radial5"/>
    <dgm:cxn modelId="{B9CC43CB-F29C-401A-8BA5-46FF282E9D83}" type="presOf" srcId="{51217082-4E65-45FF-8FBD-5FB4FA2DEDDD}" destId="{73952D76-1D57-4D77-BBC6-A0740FC43042}" srcOrd="0" destOrd="0" presId="urn:microsoft.com/office/officeart/2005/8/layout/radial5"/>
    <dgm:cxn modelId="{B996EF84-C12A-4261-B76C-C389350C9166}" srcId="{3157841C-C8CF-416F-81BB-517966718622}" destId="{C39556C0-1BF3-461C-85CA-B317FB0D4257}" srcOrd="5" destOrd="0" parTransId="{2E440642-DF1F-478B-9377-319E1573598B}" sibTransId="{B36F39D7-0441-47E7-BBE0-705C936CBBB3}"/>
    <dgm:cxn modelId="{214E08A5-41A1-4FF8-9F7A-DA0E76A87BF2}" type="presParOf" srcId="{F33BAD61-FF20-497E-BBD0-BFF3C6B72E5D}" destId="{5BD309D2-51AF-4932-8212-9292C587EE4D}" srcOrd="0" destOrd="0" presId="urn:microsoft.com/office/officeart/2005/8/layout/radial5"/>
    <dgm:cxn modelId="{5246D58D-17DE-457D-8E78-AE3294019DFB}" type="presParOf" srcId="{F33BAD61-FF20-497E-BBD0-BFF3C6B72E5D}" destId="{203EBE23-C8B6-4B7B-A7EB-23D1D8E3733D}" srcOrd="1" destOrd="0" presId="urn:microsoft.com/office/officeart/2005/8/layout/radial5"/>
    <dgm:cxn modelId="{25E01E81-786C-4469-815D-3A2C4BB01D7E}" type="presParOf" srcId="{203EBE23-C8B6-4B7B-A7EB-23D1D8E3733D}" destId="{B6043DD4-1D86-4777-A197-C58202A96E68}" srcOrd="0" destOrd="0" presId="urn:microsoft.com/office/officeart/2005/8/layout/radial5"/>
    <dgm:cxn modelId="{E24123A1-A7E5-415A-9622-C674CD99419F}" type="presParOf" srcId="{F33BAD61-FF20-497E-BBD0-BFF3C6B72E5D}" destId="{8E785F7C-3E37-400A-8F7A-A5878C98351A}" srcOrd="2" destOrd="0" presId="urn:microsoft.com/office/officeart/2005/8/layout/radial5"/>
    <dgm:cxn modelId="{3B95EE90-5DEB-4811-9C59-3B38C9CC2931}" type="presParOf" srcId="{F33BAD61-FF20-497E-BBD0-BFF3C6B72E5D}" destId="{FDF8CB78-5186-491C-8AF9-A7CAE00FF54B}" srcOrd="3" destOrd="0" presId="urn:microsoft.com/office/officeart/2005/8/layout/radial5"/>
    <dgm:cxn modelId="{1964B5A1-B0CC-44CF-B68C-DCF4947B43B9}" type="presParOf" srcId="{FDF8CB78-5186-491C-8AF9-A7CAE00FF54B}" destId="{5EA84D49-4744-4E66-A52C-40113176F1C9}" srcOrd="0" destOrd="0" presId="urn:microsoft.com/office/officeart/2005/8/layout/radial5"/>
    <dgm:cxn modelId="{F7532793-CC81-4DEF-8947-55DEFFF59A3B}" type="presParOf" srcId="{F33BAD61-FF20-497E-BBD0-BFF3C6B72E5D}" destId="{4FFB40D9-DA0B-4CE2-ABD3-C31B6ED683BC}" srcOrd="4" destOrd="0" presId="urn:microsoft.com/office/officeart/2005/8/layout/radial5"/>
    <dgm:cxn modelId="{63546B3E-DCE2-462A-8B89-045FAFD41700}" type="presParOf" srcId="{F33BAD61-FF20-497E-BBD0-BFF3C6B72E5D}" destId="{19CC7CD0-13F2-4D5C-A7F8-000681548DFC}" srcOrd="5" destOrd="0" presId="urn:microsoft.com/office/officeart/2005/8/layout/radial5"/>
    <dgm:cxn modelId="{4CE0BD2B-ADE3-48E2-818F-7930CFAAA1C6}" type="presParOf" srcId="{19CC7CD0-13F2-4D5C-A7F8-000681548DFC}" destId="{E8463D3F-073B-4B66-8A93-6A3AA2B69C79}" srcOrd="0" destOrd="0" presId="urn:microsoft.com/office/officeart/2005/8/layout/radial5"/>
    <dgm:cxn modelId="{A50BB3F7-4CFD-4F9C-90F9-DC81C9451297}" type="presParOf" srcId="{F33BAD61-FF20-497E-BBD0-BFF3C6B72E5D}" destId="{E58C6D33-CE11-4F2A-82E7-DF565DE10356}" srcOrd="6" destOrd="0" presId="urn:microsoft.com/office/officeart/2005/8/layout/radial5"/>
    <dgm:cxn modelId="{97BDBFC0-8ADA-4792-8A36-354E5B4E8E3B}" type="presParOf" srcId="{F33BAD61-FF20-497E-BBD0-BFF3C6B72E5D}" destId="{4F5FFDB8-8D43-4FCB-9FB4-718F77F98EDE}" srcOrd="7" destOrd="0" presId="urn:microsoft.com/office/officeart/2005/8/layout/radial5"/>
    <dgm:cxn modelId="{4162198C-FCD8-4F30-A3BA-A5A83CB0F2E6}" type="presParOf" srcId="{4F5FFDB8-8D43-4FCB-9FB4-718F77F98EDE}" destId="{834653E7-EF12-42F4-B05A-30BAFDE06EFC}" srcOrd="0" destOrd="0" presId="urn:microsoft.com/office/officeart/2005/8/layout/radial5"/>
    <dgm:cxn modelId="{21DD9278-6721-4A3E-9848-ACB56B3BEE18}" type="presParOf" srcId="{F33BAD61-FF20-497E-BBD0-BFF3C6B72E5D}" destId="{9E473388-E304-4DEA-A364-0AA46F967728}" srcOrd="8" destOrd="0" presId="urn:microsoft.com/office/officeart/2005/8/layout/radial5"/>
    <dgm:cxn modelId="{5D3DD012-F962-4463-8BDE-8757487D080A}" type="presParOf" srcId="{F33BAD61-FF20-497E-BBD0-BFF3C6B72E5D}" destId="{8A668CB6-EECC-44B0-BE62-83915BC02C1C}" srcOrd="9" destOrd="0" presId="urn:microsoft.com/office/officeart/2005/8/layout/radial5"/>
    <dgm:cxn modelId="{B7B58E3F-26A7-4862-8472-BB0F243CDA4F}" type="presParOf" srcId="{8A668CB6-EECC-44B0-BE62-83915BC02C1C}" destId="{11848AB7-DE7C-4E6F-ACF1-51B1AB5ACE5A}" srcOrd="0" destOrd="0" presId="urn:microsoft.com/office/officeart/2005/8/layout/radial5"/>
    <dgm:cxn modelId="{478266C5-9C05-48B3-9CCA-323EA431AD5E}" type="presParOf" srcId="{F33BAD61-FF20-497E-BBD0-BFF3C6B72E5D}" destId="{73952D76-1D57-4D77-BBC6-A0740FC43042}" srcOrd="10" destOrd="0" presId="urn:microsoft.com/office/officeart/2005/8/layout/radial5"/>
    <dgm:cxn modelId="{48F651E1-971D-4698-A2A5-C7552AE893DF}" type="presParOf" srcId="{F33BAD61-FF20-497E-BBD0-BFF3C6B72E5D}" destId="{29AD56B1-D11A-4B6A-94FD-5155FC09596E}" srcOrd="11" destOrd="0" presId="urn:microsoft.com/office/officeart/2005/8/layout/radial5"/>
    <dgm:cxn modelId="{85E2027F-A722-4215-9CAC-76C54067BF87}" type="presParOf" srcId="{29AD56B1-D11A-4B6A-94FD-5155FC09596E}" destId="{DEAB71F5-23BA-493E-9570-1A1957E01A1A}" srcOrd="0" destOrd="0" presId="urn:microsoft.com/office/officeart/2005/8/layout/radial5"/>
    <dgm:cxn modelId="{F50036BD-B96B-4E46-83B0-CE12FB00C52A}" type="presParOf" srcId="{F33BAD61-FF20-497E-BBD0-BFF3C6B72E5D}" destId="{08E7CB09-0AC4-475C-85C8-FAC119F26809}" srcOrd="12" destOrd="0" presId="urn:microsoft.com/office/officeart/2005/8/layout/radial5"/>
    <dgm:cxn modelId="{AC2012C4-B440-48E3-9374-C2E10BD58540}" type="presParOf" srcId="{F33BAD61-FF20-497E-BBD0-BFF3C6B72E5D}" destId="{86844F19-4140-4A62-B1E9-1812A4D44E95}" srcOrd="13" destOrd="0" presId="urn:microsoft.com/office/officeart/2005/8/layout/radial5"/>
    <dgm:cxn modelId="{793FAEAE-2BF3-4DDF-A46E-97440BE6DAB1}" type="presParOf" srcId="{86844F19-4140-4A62-B1E9-1812A4D44E95}" destId="{0080877F-1F21-47AB-8895-7DFBF09FC0FA}" srcOrd="0" destOrd="0" presId="urn:microsoft.com/office/officeart/2005/8/layout/radial5"/>
    <dgm:cxn modelId="{10959D97-0F48-460C-B8B0-AB9DD0F3C89B}" type="presParOf" srcId="{F33BAD61-FF20-497E-BBD0-BFF3C6B72E5D}" destId="{79E76D75-20A4-4053-9B83-C3B2BFC10CA5}" srcOrd="14" destOrd="0" presId="urn:microsoft.com/office/officeart/2005/8/layout/radial5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274C268-CC18-41DA-ACB9-0E73D5C1BA11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A45FD3-1C88-4093-B9B0-285827A5B277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2000" b="1" dirty="0" smtClean="0"/>
            <a:t>Декларация соответствия условий труда</a:t>
          </a:r>
          <a:endParaRPr lang="ru-RU" sz="2000" b="1" dirty="0"/>
        </a:p>
      </dgm:t>
    </dgm:pt>
    <dgm:pt modelId="{02A3CB8C-332E-47E8-859A-23599C47F5DB}" type="parTrans" cxnId="{F3A5D26B-D49F-4F01-A287-FFC7893519AD}">
      <dgm:prSet/>
      <dgm:spPr/>
      <dgm:t>
        <a:bodyPr/>
        <a:lstStyle/>
        <a:p>
          <a:endParaRPr lang="ru-RU"/>
        </a:p>
      </dgm:t>
    </dgm:pt>
    <dgm:pt modelId="{B42E81B3-6D24-458B-B1F7-E469488EB448}" type="sibTrans" cxnId="{F3A5D26B-D49F-4F01-A287-FFC7893519AD}">
      <dgm:prSet/>
      <dgm:spPr>
        <a:solidFill>
          <a:schemeClr val="accent1">
            <a:tint val="60000"/>
            <a:hueOff val="0"/>
            <a:satOff val="0"/>
            <a:lumOff val="0"/>
          </a:schemeClr>
        </a:solidFill>
      </dgm:spPr>
      <dgm:t>
        <a:bodyPr/>
        <a:lstStyle/>
        <a:p>
          <a:endParaRPr lang="ru-RU" dirty="0"/>
        </a:p>
      </dgm:t>
    </dgm:pt>
    <dgm:pt modelId="{85F7D90D-CDDB-4911-80FD-672AF31E4612}">
      <dgm:prSet phldrT="[Текст]" custT="1"/>
      <dgm:spPr/>
      <dgm:t>
        <a:bodyPr/>
        <a:lstStyle/>
        <a:p>
          <a:r>
            <a:rPr lang="ru-RU" sz="1600" dirty="0" smtClean="0"/>
            <a:t>Оформляется в порядке, установленном федеральным органом исполнительной власти, осуществляющим функции по выработке государственной политики и нормативно-правовому регулированию в сфере труда</a:t>
          </a:r>
          <a:endParaRPr lang="ru-RU" sz="1600" dirty="0"/>
        </a:p>
      </dgm:t>
    </dgm:pt>
    <dgm:pt modelId="{D0C51EBB-7388-46B9-A481-19C14A29AC09}" type="parTrans" cxnId="{8B29F586-E609-4A94-B67F-D60981603BA7}">
      <dgm:prSet/>
      <dgm:spPr/>
      <dgm:t>
        <a:bodyPr/>
        <a:lstStyle/>
        <a:p>
          <a:endParaRPr lang="ru-RU"/>
        </a:p>
      </dgm:t>
    </dgm:pt>
    <dgm:pt modelId="{53BE22C7-E81A-4951-A852-A8D57D3FAE8B}" type="sibTrans" cxnId="{8B29F586-E609-4A94-B67F-D60981603BA7}">
      <dgm:prSet/>
      <dgm:spPr/>
      <dgm:t>
        <a:bodyPr/>
        <a:lstStyle/>
        <a:p>
          <a:endParaRPr lang="ru-RU"/>
        </a:p>
      </dgm:t>
    </dgm:pt>
    <dgm:pt modelId="{0F8221F6-2D07-4CFA-8291-31E722B27103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2000" b="1" dirty="0" smtClean="0"/>
            <a:t>Реестр деклараций соответствия условий труда</a:t>
          </a:r>
          <a:endParaRPr lang="ru-RU" sz="2000" b="1" dirty="0"/>
        </a:p>
      </dgm:t>
    </dgm:pt>
    <dgm:pt modelId="{54EB0538-9C50-46C3-8928-45A02011D827}" type="parTrans" cxnId="{AC610AC8-EAA5-4B2D-BD91-C3B1818B6DC3}">
      <dgm:prSet/>
      <dgm:spPr/>
      <dgm:t>
        <a:bodyPr/>
        <a:lstStyle/>
        <a:p>
          <a:endParaRPr lang="ru-RU"/>
        </a:p>
      </dgm:t>
    </dgm:pt>
    <dgm:pt modelId="{F7454961-E1D0-479F-91F3-14A65CF68765}" type="sibTrans" cxnId="{AC610AC8-EAA5-4B2D-BD91-C3B1818B6DC3}">
      <dgm:prSet/>
      <dgm:spPr/>
      <dgm:t>
        <a:bodyPr/>
        <a:lstStyle/>
        <a:p>
          <a:endParaRPr lang="ru-RU"/>
        </a:p>
      </dgm:t>
    </dgm:pt>
    <dgm:pt modelId="{2D6ED3EB-0E07-4561-A56A-3B2F35A668F6}">
      <dgm:prSet phldrT="[Текст]" custT="1"/>
      <dgm:spPr/>
      <dgm:t>
        <a:bodyPr/>
        <a:lstStyle/>
        <a:p>
          <a:r>
            <a:rPr lang="ru-RU" sz="1600" dirty="0" smtClean="0"/>
            <a:t>Ведет федеральный орган исполнительной власти, уполномоченный на осуществление федерального государственного надзора за соблюдением трудового законодательства и иных нормативных правовых актов, содержащих нормы трудового права</a:t>
          </a:r>
          <a:endParaRPr lang="ru-RU" sz="1600" dirty="0"/>
        </a:p>
      </dgm:t>
    </dgm:pt>
    <dgm:pt modelId="{F86385D6-547B-4030-87F1-4FDA1E8E66B5}" type="parTrans" cxnId="{08CE2E9D-907E-48EB-9560-D70368ED0B11}">
      <dgm:prSet/>
      <dgm:spPr/>
      <dgm:t>
        <a:bodyPr/>
        <a:lstStyle/>
        <a:p>
          <a:endParaRPr lang="ru-RU"/>
        </a:p>
      </dgm:t>
    </dgm:pt>
    <dgm:pt modelId="{ACCD3D06-A80C-4BBD-929E-E16FFF49D39F}" type="sibTrans" cxnId="{08CE2E9D-907E-48EB-9560-D70368ED0B11}">
      <dgm:prSet/>
      <dgm:spPr/>
      <dgm:t>
        <a:bodyPr/>
        <a:lstStyle/>
        <a:p>
          <a:endParaRPr lang="ru-RU"/>
        </a:p>
      </dgm:t>
    </dgm:pt>
    <dgm:pt modelId="{65632984-4763-4520-A99E-4E56AA066ACD}" type="pres">
      <dgm:prSet presAssocID="{4274C268-CC18-41DA-ACB9-0E73D5C1BA1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AC59C0-F6C9-467B-82D4-426A51E661C7}" type="pres">
      <dgm:prSet presAssocID="{4274C268-CC18-41DA-ACB9-0E73D5C1BA11}" presName="tSp" presStyleCnt="0"/>
      <dgm:spPr/>
    </dgm:pt>
    <dgm:pt modelId="{76C6349E-FB6D-48F7-80CF-05B39267346E}" type="pres">
      <dgm:prSet presAssocID="{4274C268-CC18-41DA-ACB9-0E73D5C1BA11}" presName="bSp" presStyleCnt="0"/>
      <dgm:spPr/>
    </dgm:pt>
    <dgm:pt modelId="{04A87724-8E96-444A-8107-1603A8D3EDCC}" type="pres">
      <dgm:prSet presAssocID="{4274C268-CC18-41DA-ACB9-0E73D5C1BA11}" presName="process" presStyleCnt="0"/>
      <dgm:spPr/>
    </dgm:pt>
    <dgm:pt modelId="{D70BC51F-95ED-4F5E-8A3D-CE04501E9319}" type="pres">
      <dgm:prSet presAssocID="{D4A45FD3-1C88-4093-B9B0-285827A5B277}" presName="composite1" presStyleCnt="0"/>
      <dgm:spPr/>
    </dgm:pt>
    <dgm:pt modelId="{CF2E69AA-C84C-46E3-8BC8-88BCB470788D}" type="pres">
      <dgm:prSet presAssocID="{D4A45FD3-1C88-4093-B9B0-285827A5B277}" presName="dummyNode1" presStyleLbl="node1" presStyleIdx="0" presStyleCnt="2"/>
      <dgm:spPr/>
    </dgm:pt>
    <dgm:pt modelId="{51CD6876-6956-4C6A-8C1E-6C22BAE0155D}" type="pres">
      <dgm:prSet presAssocID="{D4A45FD3-1C88-4093-B9B0-285827A5B277}" presName="childNode1" presStyleLbl="bgAcc1" presStyleIdx="0" presStyleCnt="2" custScaleX="214414" custScaleY="193868" custLinFactNeighborX="-228" custLinFactNeighborY="-279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071518-3E30-4320-A638-D8F0C6681EED}" type="pres">
      <dgm:prSet presAssocID="{D4A45FD3-1C88-4093-B9B0-285827A5B277}" presName="childNode1tx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C8882A-2880-4D4E-8F5A-22B267AB581A}" type="pres">
      <dgm:prSet presAssocID="{D4A45FD3-1C88-4093-B9B0-285827A5B277}" presName="parentNode1" presStyleLbl="node1" presStyleIdx="0" presStyleCnt="2" custScaleX="197459" custScaleY="209599" custLinFactNeighborX="-6373" custLinFactNeighborY="439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0D3007-8A69-4B02-AA1B-0FFE90CE6FA7}" type="pres">
      <dgm:prSet presAssocID="{D4A45FD3-1C88-4093-B9B0-285827A5B277}" presName="connSite1" presStyleCnt="0"/>
      <dgm:spPr/>
    </dgm:pt>
    <dgm:pt modelId="{7D36E553-4210-439C-9A1D-729D7F54F903}" type="pres">
      <dgm:prSet presAssocID="{B42E81B3-6D24-458B-B1F7-E469488EB448}" presName="Name9" presStyleLbl="sibTrans2D1" presStyleIdx="0" presStyleCnt="1" custAng="736861" custLinFactNeighborX="9305" custLinFactNeighborY="-8974"/>
      <dgm:spPr/>
      <dgm:t>
        <a:bodyPr/>
        <a:lstStyle/>
        <a:p>
          <a:endParaRPr lang="ru-RU"/>
        </a:p>
      </dgm:t>
    </dgm:pt>
    <dgm:pt modelId="{3A56DB38-DB03-4816-94F8-D30E950D6228}" type="pres">
      <dgm:prSet presAssocID="{0F8221F6-2D07-4CFA-8291-31E722B27103}" presName="composite2" presStyleCnt="0"/>
      <dgm:spPr/>
    </dgm:pt>
    <dgm:pt modelId="{70507EC1-6762-48A5-A35E-5D0F83901F27}" type="pres">
      <dgm:prSet presAssocID="{0F8221F6-2D07-4CFA-8291-31E722B27103}" presName="dummyNode2" presStyleLbl="node1" presStyleIdx="0" presStyleCnt="2"/>
      <dgm:spPr/>
    </dgm:pt>
    <dgm:pt modelId="{6F0DAE7E-0F07-48D7-A644-331DD750E06B}" type="pres">
      <dgm:prSet presAssocID="{0F8221F6-2D07-4CFA-8291-31E722B27103}" presName="childNode2" presStyleLbl="bgAcc1" presStyleIdx="1" presStyleCnt="2" custScaleX="271524" custScaleY="145454" custLinFactNeighborX="-4753" custLinFactNeighborY="-402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16BB75-A83A-481A-9D11-7EC8861D80BA}" type="pres">
      <dgm:prSet presAssocID="{0F8221F6-2D07-4CFA-8291-31E722B27103}" presName="childNode2tx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67DF65-BB51-44C7-92F1-316D7971131B}" type="pres">
      <dgm:prSet presAssocID="{0F8221F6-2D07-4CFA-8291-31E722B27103}" presName="parentNode2" presStyleLbl="node1" presStyleIdx="1" presStyleCnt="2" custScaleX="218064" custScaleY="241361" custLinFactY="-82543" custLinFactNeighborX="-2212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CB8016-FF11-4318-9140-97CEB9219ADA}" type="pres">
      <dgm:prSet presAssocID="{0F8221F6-2D07-4CFA-8291-31E722B27103}" presName="connSite2" presStyleCnt="0"/>
      <dgm:spPr/>
    </dgm:pt>
  </dgm:ptLst>
  <dgm:cxnLst>
    <dgm:cxn modelId="{6E972A92-CFE2-402D-9808-B82894BFAA58}" type="presOf" srcId="{85F7D90D-CDDB-4911-80FD-672AF31E4612}" destId="{6A071518-3E30-4320-A638-D8F0C6681EED}" srcOrd="1" destOrd="0" presId="urn:microsoft.com/office/officeart/2005/8/layout/hProcess4"/>
    <dgm:cxn modelId="{AC610AC8-EAA5-4B2D-BD91-C3B1818B6DC3}" srcId="{4274C268-CC18-41DA-ACB9-0E73D5C1BA11}" destId="{0F8221F6-2D07-4CFA-8291-31E722B27103}" srcOrd="1" destOrd="0" parTransId="{54EB0538-9C50-46C3-8928-45A02011D827}" sibTransId="{F7454961-E1D0-479F-91F3-14A65CF68765}"/>
    <dgm:cxn modelId="{83FA5D68-428E-4A8D-A162-C3E1B7748235}" type="presOf" srcId="{4274C268-CC18-41DA-ACB9-0E73D5C1BA11}" destId="{65632984-4763-4520-A99E-4E56AA066ACD}" srcOrd="0" destOrd="0" presId="urn:microsoft.com/office/officeart/2005/8/layout/hProcess4"/>
    <dgm:cxn modelId="{F3A5D26B-D49F-4F01-A287-FFC7893519AD}" srcId="{4274C268-CC18-41DA-ACB9-0E73D5C1BA11}" destId="{D4A45FD3-1C88-4093-B9B0-285827A5B277}" srcOrd="0" destOrd="0" parTransId="{02A3CB8C-332E-47E8-859A-23599C47F5DB}" sibTransId="{B42E81B3-6D24-458B-B1F7-E469488EB448}"/>
    <dgm:cxn modelId="{CBA1DCC0-86A5-47E9-9B03-C530113B58B3}" type="presOf" srcId="{D4A45FD3-1C88-4093-B9B0-285827A5B277}" destId="{27C8882A-2880-4D4E-8F5A-22B267AB581A}" srcOrd="0" destOrd="0" presId="urn:microsoft.com/office/officeart/2005/8/layout/hProcess4"/>
    <dgm:cxn modelId="{8B29F586-E609-4A94-B67F-D60981603BA7}" srcId="{D4A45FD3-1C88-4093-B9B0-285827A5B277}" destId="{85F7D90D-CDDB-4911-80FD-672AF31E4612}" srcOrd="0" destOrd="0" parTransId="{D0C51EBB-7388-46B9-A481-19C14A29AC09}" sibTransId="{53BE22C7-E81A-4951-A852-A8D57D3FAE8B}"/>
    <dgm:cxn modelId="{61E16AA3-8979-45F6-88EB-23F796E64A01}" type="presOf" srcId="{0F8221F6-2D07-4CFA-8291-31E722B27103}" destId="{5967DF65-BB51-44C7-92F1-316D7971131B}" srcOrd="0" destOrd="0" presId="urn:microsoft.com/office/officeart/2005/8/layout/hProcess4"/>
    <dgm:cxn modelId="{06959A5D-074D-4C18-AC55-F914C9ADAA80}" type="presOf" srcId="{2D6ED3EB-0E07-4561-A56A-3B2F35A668F6}" destId="{6F0DAE7E-0F07-48D7-A644-331DD750E06B}" srcOrd="0" destOrd="0" presId="urn:microsoft.com/office/officeart/2005/8/layout/hProcess4"/>
    <dgm:cxn modelId="{4D15CEA8-04AF-4C2E-8932-F6B428AF0004}" type="presOf" srcId="{85F7D90D-CDDB-4911-80FD-672AF31E4612}" destId="{51CD6876-6956-4C6A-8C1E-6C22BAE0155D}" srcOrd="0" destOrd="0" presId="urn:microsoft.com/office/officeart/2005/8/layout/hProcess4"/>
    <dgm:cxn modelId="{08CE2E9D-907E-48EB-9560-D70368ED0B11}" srcId="{0F8221F6-2D07-4CFA-8291-31E722B27103}" destId="{2D6ED3EB-0E07-4561-A56A-3B2F35A668F6}" srcOrd="0" destOrd="0" parTransId="{F86385D6-547B-4030-87F1-4FDA1E8E66B5}" sibTransId="{ACCD3D06-A80C-4BBD-929E-E16FFF49D39F}"/>
    <dgm:cxn modelId="{8746ED46-8633-48A6-AE37-B7A5B7708FE3}" type="presOf" srcId="{B42E81B3-6D24-458B-B1F7-E469488EB448}" destId="{7D36E553-4210-439C-9A1D-729D7F54F903}" srcOrd="0" destOrd="0" presId="urn:microsoft.com/office/officeart/2005/8/layout/hProcess4"/>
    <dgm:cxn modelId="{01E379DE-617B-4CFB-912E-78A78C968461}" type="presOf" srcId="{2D6ED3EB-0E07-4561-A56A-3B2F35A668F6}" destId="{3C16BB75-A83A-481A-9D11-7EC8861D80BA}" srcOrd="1" destOrd="0" presId="urn:microsoft.com/office/officeart/2005/8/layout/hProcess4"/>
    <dgm:cxn modelId="{24212FAD-B0A8-4260-8EAA-18B21D8806E7}" type="presParOf" srcId="{65632984-4763-4520-A99E-4E56AA066ACD}" destId="{1FAC59C0-F6C9-467B-82D4-426A51E661C7}" srcOrd="0" destOrd="0" presId="urn:microsoft.com/office/officeart/2005/8/layout/hProcess4"/>
    <dgm:cxn modelId="{11C708C5-2B6F-43A2-B004-C425C9ADF763}" type="presParOf" srcId="{65632984-4763-4520-A99E-4E56AA066ACD}" destId="{76C6349E-FB6D-48F7-80CF-05B39267346E}" srcOrd="1" destOrd="0" presId="urn:microsoft.com/office/officeart/2005/8/layout/hProcess4"/>
    <dgm:cxn modelId="{2D591D59-DE44-4E47-AF65-8D6342B5D67A}" type="presParOf" srcId="{65632984-4763-4520-A99E-4E56AA066ACD}" destId="{04A87724-8E96-444A-8107-1603A8D3EDCC}" srcOrd="2" destOrd="0" presId="urn:microsoft.com/office/officeart/2005/8/layout/hProcess4"/>
    <dgm:cxn modelId="{1796A538-3E48-49C2-A6C5-76C3F328FFDD}" type="presParOf" srcId="{04A87724-8E96-444A-8107-1603A8D3EDCC}" destId="{D70BC51F-95ED-4F5E-8A3D-CE04501E9319}" srcOrd="0" destOrd="0" presId="urn:microsoft.com/office/officeart/2005/8/layout/hProcess4"/>
    <dgm:cxn modelId="{09653729-6892-4C85-A64B-9E9A8DF5DCD7}" type="presParOf" srcId="{D70BC51F-95ED-4F5E-8A3D-CE04501E9319}" destId="{CF2E69AA-C84C-46E3-8BC8-88BCB470788D}" srcOrd="0" destOrd="0" presId="urn:microsoft.com/office/officeart/2005/8/layout/hProcess4"/>
    <dgm:cxn modelId="{611FAAF5-EFDB-4988-9CC9-28C2A6B3E335}" type="presParOf" srcId="{D70BC51F-95ED-4F5E-8A3D-CE04501E9319}" destId="{51CD6876-6956-4C6A-8C1E-6C22BAE0155D}" srcOrd="1" destOrd="0" presId="urn:microsoft.com/office/officeart/2005/8/layout/hProcess4"/>
    <dgm:cxn modelId="{0D03E5B6-CB91-491F-A93C-2E8ECD1B3030}" type="presParOf" srcId="{D70BC51F-95ED-4F5E-8A3D-CE04501E9319}" destId="{6A071518-3E30-4320-A638-D8F0C6681EED}" srcOrd="2" destOrd="0" presId="urn:microsoft.com/office/officeart/2005/8/layout/hProcess4"/>
    <dgm:cxn modelId="{C44FA358-263F-447B-BB56-4000063DF0D8}" type="presParOf" srcId="{D70BC51F-95ED-4F5E-8A3D-CE04501E9319}" destId="{27C8882A-2880-4D4E-8F5A-22B267AB581A}" srcOrd="3" destOrd="0" presId="urn:microsoft.com/office/officeart/2005/8/layout/hProcess4"/>
    <dgm:cxn modelId="{AD4E7383-642A-4B51-9D66-FB6A122B23F8}" type="presParOf" srcId="{D70BC51F-95ED-4F5E-8A3D-CE04501E9319}" destId="{FD0D3007-8A69-4B02-AA1B-0FFE90CE6FA7}" srcOrd="4" destOrd="0" presId="urn:microsoft.com/office/officeart/2005/8/layout/hProcess4"/>
    <dgm:cxn modelId="{F93D6EE3-8A6A-4A5C-8A34-CAACDAB45B10}" type="presParOf" srcId="{04A87724-8E96-444A-8107-1603A8D3EDCC}" destId="{7D36E553-4210-439C-9A1D-729D7F54F903}" srcOrd="1" destOrd="0" presId="urn:microsoft.com/office/officeart/2005/8/layout/hProcess4"/>
    <dgm:cxn modelId="{0AD9531E-1C04-452C-8230-0FFB7D7EFC78}" type="presParOf" srcId="{04A87724-8E96-444A-8107-1603A8D3EDCC}" destId="{3A56DB38-DB03-4816-94F8-D30E950D6228}" srcOrd="2" destOrd="0" presId="urn:microsoft.com/office/officeart/2005/8/layout/hProcess4"/>
    <dgm:cxn modelId="{02F5F80F-BC76-466F-AD1F-A7C859DBFF6C}" type="presParOf" srcId="{3A56DB38-DB03-4816-94F8-D30E950D6228}" destId="{70507EC1-6762-48A5-A35E-5D0F83901F27}" srcOrd="0" destOrd="0" presId="urn:microsoft.com/office/officeart/2005/8/layout/hProcess4"/>
    <dgm:cxn modelId="{E8FF7D1C-B440-449E-BBAA-C6526F88E778}" type="presParOf" srcId="{3A56DB38-DB03-4816-94F8-D30E950D6228}" destId="{6F0DAE7E-0F07-48D7-A644-331DD750E06B}" srcOrd="1" destOrd="0" presId="urn:microsoft.com/office/officeart/2005/8/layout/hProcess4"/>
    <dgm:cxn modelId="{DC2BDC95-F272-4A40-9EA7-95543C72D568}" type="presParOf" srcId="{3A56DB38-DB03-4816-94F8-D30E950D6228}" destId="{3C16BB75-A83A-481A-9D11-7EC8861D80BA}" srcOrd="2" destOrd="0" presId="urn:microsoft.com/office/officeart/2005/8/layout/hProcess4"/>
    <dgm:cxn modelId="{E3A1886B-7B3F-4128-8572-66536EA0856C}" type="presParOf" srcId="{3A56DB38-DB03-4816-94F8-D30E950D6228}" destId="{5967DF65-BB51-44C7-92F1-316D7971131B}" srcOrd="3" destOrd="0" presId="urn:microsoft.com/office/officeart/2005/8/layout/hProcess4"/>
    <dgm:cxn modelId="{8CC73492-53E5-4511-89B1-601CAF76A53A}" type="presParOf" srcId="{3A56DB38-DB03-4816-94F8-D30E950D6228}" destId="{97CB8016-FF11-4318-9140-97CEB9219ADA}" srcOrd="4" destOrd="0" presId="urn:microsoft.com/office/officeart/2005/8/layout/hProcess4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4C05277A-8A57-4540-8CFB-A8272ADAACD2}" type="doc">
      <dgm:prSet loTypeId="urn:microsoft.com/office/officeart/2005/8/layout/vProcess5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D33EC58B-4D9C-4074-97A0-147222C47F40}">
      <dgm:prSet phldrT="[Текст]" custT="1"/>
      <dgm:spPr/>
      <dgm:t>
        <a:bodyPr/>
        <a:lstStyle/>
        <a:p>
          <a:pPr algn="just"/>
          <a:r>
            <a:rPr lang="ru-RU" sz="1600" b="0" dirty="0" smtClean="0">
              <a:solidFill>
                <a:schemeClr val="tx1"/>
              </a:solidFill>
            </a:rPr>
            <a:t>Перечень идентифицированных потенциально вредных и опасных факторов, подлежащих исследованиям и измерениям, формируется комиссией</a:t>
          </a:r>
          <a:endParaRPr lang="ru-RU" sz="1600" b="0" dirty="0">
            <a:solidFill>
              <a:schemeClr val="tx1"/>
            </a:solidFill>
          </a:endParaRPr>
        </a:p>
      </dgm:t>
    </dgm:pt>
    <dgm:pt modelId="{320730C1-2A32-42BA-B7BE-43F489212361}" type="parTrans" cxnId="{1206D22F-A2B4-49FD-BB54-3B7F79DFDEDC}">
      <dgm:prSet/>
      <dgm:spPr/>
      <dgm:t>
        <a:bodyPr/>
        <a:lstStyle/>
        <a:p>
          <a:endParaRPr lang="ru-RU" sz="1600"/>
        </a:p>
      </dgm:t>
    </dgm:pt>
    <dgm:pt modelId="{EBD77427-4596-4A67-A1F2-0E02DBA9E7C9}" type="sibTrans" cxnId="{1206D22F-A2B4-49FD-BB54-3B7F79DFDEDC}">
      <dgm:prSet custT="1"/>
      <dgm:spPr/>
      <dgm:t>
        <a:bodyPr/>
        <a:lstStyle/>
        <a:p>
          <a:endParaRPr lang="ru-RU" sz="1600" dirty="0"/>
        </a:p>
      </dgm:t>
    </dgm:pt>
    <dgm:pt modelId="{FBB326B2-7690-4AE1-A2C4-0898EC20A839}">
      <dgm:prSet phldrT="[Текст]" custT="1"/>
      <dgm:spPr/>
      <dgm:t>
        <a:bodyPr/>
        <a:lstStyle/>
        <a:p>
          <a:pPr algn="just"/>
          <a:r>
            <a:rPr lang="ru-RU" sz="1600" b="0" dirty="0" smtClean="0">
              <a:solidFill>
                <a:schemeClr val="tx1"/>
              </a:solidFill>
            </a:rPr>
            <a:t>Исследования и измерения фактических значений идентифицированных потенциально вредных и опасных факторов осуществляются испытательной лабораторией (центром) организации, проводящей специальную оценку условий труда</a:t>
          </a:r>
          <a:endParaRPr lang="ru-RU" sz="1600" b="0" dirty="0">
            <a:solidFill>
              <a:schemeClr val="tx1"/>
            </a:solidFill>
          </a:endParaRPr>
        </a:p>
      </dgm:t>
    </dgm:pt>
    <dgm:pt modelId="{0ADE6305-82B9-40E2-81A4-C06299E25000}" type="parTrans" cxnId="{0310FFEE-2ECE-475F-897B-357D01B6757A}">
      <dgm:prSet/>
      <dgm:spPr/>
      <dgm:t>
        <a:bodyPr/>
        <a:lstStyle/>
        <a:p>
          <a:endParaRPr lang="ru-RU" sz="1600"/>
        </a:p>
      </dgm:t>
    </dgm:pt>
    <dgm:pt modelId="{5EE49F83-5A04-40FB-9C63-9A74CFDA6846}" type="sibTrans" cxnId="{0310FFEE-2ECE-475F-897B-357D01B6757A}">
      <dgm:prSet custT="1"/>
      <dgm:spPr/>
      <dgm:t>
        <a:bodyPr/>
        <a:lstStyle/>
        <a:p>
          <a:endParaRPr lang="ru-RU" sz="1600" dirty="0"/>
        </a:p>
      </dgm:t>
    </dgm:pt>
    <dgm:pt modelId="{AA93E535-1D11-4200-8CEA-3405FA1E4E86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algn="just"/>
          <a:r>
            <a:rPr lang="ru-RU" sz="1600" b="0" dirty="0" smtClean="0">
              <a:solidFill>
                <a:schemeClr val="tx1"/>
              </a:solidFill>
            </a:rPr>
            <a:t>Использование аттестованных в установленном порядке методик измерений и соответствующих им поверенных средств измерений, внесенных в Федеральный информационный фонд по обеспечению единства измерений</a:t>
          </a:r>
          <a:endParaRPr lang="ru-RU" sz="1600" b="0" dirty="0">
            <a:solidFill>
              <a:schemeClr val="tx1"/>
            </a:solidFill>
          </a:endParaRPr>
        </a:p>
      </dgm:t>
    </dgm:pt>
    <dgm:pt modelId="{E7291573-F396-4D67-A586-4BBCC34705AA}" type="parTrans" cxnId="{85C14472-8457-4714-A4A7-65FBF5C441E7}">
      <dgm:prSet/>
      <dgm:spPr/>
      <dgm:t>
        <a:bodyPr/>
        <a:lstStyle/>
        <a:p>
          <a:endParaRPr lang="ru-RU" sz="1600"/>
        </a:p>
      </dgm:t>
    </dgm:pt>
    <dgm:pt modelId="{A956C971-2753-419D-94B5-02024FE42604}" type="sibTrans" cxnId="{85C14472-8457-4714-A4A7-65FBF5C441E7}">
      <dgm:prSet custT="1"/>
      <dgm:spPr/>
      <dgm:t>
        <a:bodyPr/>
        <a:lstStyle/>
        <a:p>
          <a:endParaRPr lang="ru-RU" sz="1600" dirty="0"/>
        </a:p>
      </dgm:t>
    </dgm:pt>
    <dgm:pt modelId="{1F1B3FFA-89DA-4570-B117-E8AE1C18771B}">
      <dgm:prSet phldrT="[Текст]" custT="1"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just"/>
          <a:r>
            <a:rPr lang="ru-RU" sz="1600" b="0" dirty="0" smtClean="0">
              <a:solidFill>
                <a:schemeClr val="tx1"/>
              </a:solidFill>
            </a:rPr>
            <a:t>Возможность использования в качестве результатов исследований и измерений идентифицированных потенциально вредных и опасных факторов результаты исследований и измерений, полученные в ходе организованного на рабочем месте производственного контроля в соответствии с законодательством в области обеспечения санитарно-эпидемиологического благополучия населения, в том числе испытательной лабораторией (центром) работодателя</a:t>
          </a:r>
          <a:endParaRPr lang="ru-RU" sz="1600" b="0" dirty="0">
            <a:solidFill>
              <a:schemeClr val="tx1"/>
            </a:solidFill>
          </a:endParaRPr>
        </a:p>
      </dgm:t>
    </dgm:pt>
    <dgm:pt modelId="{8B30760F-299E-47BC-AE5C-703010B79C4C}" type="parTrans" cxnId="{CF3D58E3-4695-4654-8071-B764B16E291B}">
      <dgm:prSet/>
      <dgm:spPr/>
      <dgm:t>
        <a:bodyPr/>
        <a:lstStyle/>
        <a:p>
          <a:endParaRPr lang="ru-RU" sz="1600"/>
        </a:p>
      </dgm:t>
    </dgm:pt>
    <dgm:pt modelId="{2C5F7FBC-EC57-48CE-A90B-3435BD0667BB}" type="sibTrans" cxnId="{CF3D58E3-4695-4654-8071-B764B16E291B}">
      <dgm:prSet/>
      <dgm:spPr/>
      <dgm:t>
        <a:bodyPr/>
        <a:lstStyle/>
        <a:p>
          <a:endParaRPr lang="ru-RU" sz="1600"/>
        </a:p>
      </dgm:t>
    </dgm:pt>
    <dgm:pt modelId="{C9701E52-61E5-4C6D-9612-3C62A22BA5A4}" type="pres">
      <dgm:prSet presAssocID="{4C05277A-8A57-4540-8CFB-A8272ADAACD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34E2CA-D4E4-466B-BB2C-3E2B2A100DBA}" type="pres">
      <dgm:prSet presAssocID="{4C05277A-8A57-4540-8CFB-A8272ADAACD2}" presName="dummyMaxCanvas" presStyleCnt="0">
        <dgm:presLayoutVars/>
      </dgm:prSet>
      <dgm:spPr/>
    </dgm:pt>
    <dgm:pt modelId="{71A0CD08-E33D-424D-A8AF-8F4E6F260F04}" type="pres">
      <dgm:prSet presAssocID="{4C05277A-8A57-4540-8CFB-A8272ADAACD2}" presName="FourNodes_1" presStyleLbl="node1" presStyleIdx="0" presStyleCnt="4" custScaleX="100766" custScaleY="76413" custLinFactNeighborX="7466" custLinFactNeighborY="15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4A19CB-A973-430A-ABEB-362C2FCE8291}" type="pres">
      <dgm:prSet presAssocID="{4C05277A-8A57-4540-8CFB-A8272ADAACD2}" presName="FourNodes_2" presStyleLbl="node1" presStyleIdx="1" presStyleCnt="4" custScaleX="108607" custLinFactNeighborX="3012" custLinFactNeighborY="-187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1E4F57-B25E-4AC5-8C1E-FF1E00C7CFDF}" type="pres">
      <dgm:prSet presAssocID="{4C05277A-8A57-4540-8CFB-A8272ADAACD2}" presName="FourNodes_3" presStyleLbl="node1" presStyleIdx="2" presStyleCnt="4" custScaleX="111092" custLinFactNeighborX="-3996" custLinFactNeighborY="-26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5332F7-9C3B-42DA-B6C4-A444BF2D6D9B}" type="pres">
      <dgm:prSet presAssocID="{4C05277A-8A57-4540-8CFB-A8272ADAACD2}" presName="FourNodes_4" presStyleLbl="node1" presStyleIdx="3" presStyleCnt="4" custScaleX="125000" custScaleY="148526" custLinFactNeighborX="-5417" custLinFactNeighborY="-110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0FA755-C4C7-41D9-B5C1-2C7F2126FB12}" type="pres">
      <dgm:prSet presAssocID="{4C05277A-8A57-4540-8CFB-A8272ADAACD2}" presName="FourConn_1-2" presStyleLbl="fgAccFollowNode1" presStyleIdx="0" presStyleCnt="3" custLinFactX="12409" custLinFactNeighborX="100000" custLinFactNeighborY="-310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0FAAD5-AA7B-4C7C-92CA-59BA534BEFCD}" type="pres">
      <dgm:prSet presAssocID="{4C05277A-8A57-4540-8CFB-A8272ADAACD2}" presName="FourConn_2-3" presStyleLbl="fgAccFollowNode1" presStyleIdx="1" presStyleCnt="3" custLinFactNeighborX="72965" custLinFactNeighborY="-427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2A0F81-18C6-48BE-9558-03217308E8ED}" type="pres">
      <dgm:prSet presAssocID="{4C05277A-8A57-4540-8CFB-A8272ADAACD2}" presName="FourConn_3-4" presStyleLbl="fgAccFollowNode1" presStyleIdx="2" presStyleCnt="3" custLinFactNeighborX="25223" custLinFactNeighborY="-56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16DC4-D0FA-4D5E-A777-AE990273AE7D}" type="pres">
      <dgm:prSet presAssocID="{4C05277A-8A57-4540-8CFB-A8272ADAACD2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F14CD3-067F-47EE-8918-5C36F556593F}" type="pres">
      <dgm:prSet presAssocID="{4C05277A-8A57-4540-8CFB-A8272ADAACD2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D903A8-4548-469C-BC02-454F750F742A}" type="pres">
      <dgm:prSet presAssocID="{4C05277A-8A57-4540-8CFB-A8272ADAACD2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CA2298-9B73-4D64-A6BC-D077B6E34ECF}" type="pres">
      <dgm:prSet presAssocID="{4C05277A-8A57-4540-8CFB-A8272ADAACD2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C14472-8457-4714-A4A7-65FBF5C441E7}" srcId="{4C05277A-8A57-4540-8CFB-A8272ADAACD2}" destId="{AA93E535-1D11-4200-8CEA-3405FA1E4E86}" srcOrd="2" destOrd="0" parTransId="{E7291573-F396-4D67-A586-4BBCC34705AA}" sibTransId="{A956C971-2753-419D-94B5-02024FE42604}"/>
    <dgm:cxn modelId="{1206D22F-A2B4-49FD-BB54-3B7F79DFDEDC}" srcId="{4C05277A-8A57-4540-8CFB-A8272ADAACD2}" destId="{D33EC58B-4D9C-4074-97A0-147222C47F40}" srcOrd="0" destOrd="0" parTransId="{320730C1-2A32-42BA-B7BE-43F489212361}" sibTransId="{EBD77427-4596-4A67-A1F2-0E02DBA9E7C9}"/>
    <dgm:cxn modelId="{EEC014CD-52CF-4D38-ACB9-7758DFCC1CCD}" type="presOf" srcId="{A956C971-2753-419D-94B5-02024FE42604}" destId="{EA2A0F81-18C6-48BE-9558-03217308E8ED}" srcOrd="0" destOrd="0" presId="urn:microsoft.com/office/officeart/2005/8/layout/vProcess5"/>
    <dgm:cxn modelId="{E3A991A1-D51F-4B0E-BD42-ABEFA5DACD5D}" type="presOf" srcId="{EBD77427-4596-4A67-A1F2-0E02DBA9E7C9}" destId="{B30FA755-C4C7-41D9-B5C1-2C7F2126FB12}" srcOrd="0" destOrd="0" presId="urn:microsoft.com/office/officeart/2005/8/layout/vProcess5"/>
    <dgm:cxn modelId="{3306C540-E376-4456-82C5-690358BC2FE6}" type="presOf" srcId="{4C05277A-8A57-4540-8CFB-A8272ADAACD2}" destId="{C9701E52-61E5-4C6D-9612-3C62A22BA5A4}" srcOrd="0" destOrd="0" presId="urn:microsoft.com/office/officeart/2005/8/layout/vProcess5"/>
    <dgm:cxn modelId="{0310FFEE-2ECE-475F-897B-357D01B6757A}" srcId="{4C05277A-8A57-4540-8CFB-A8272ADAACD2}" destId="{FBB326B2-7690-4AE1-A2C4-0898EC20A839}" srcOrd="1" destOrd="0" parTransId="{0ADE6305-82B9-40E2-81A4-C06299E25000}" sibTransId="{5EE49F83-5A04-40FB-9C63-9A74CFDA6846}"/>
    <dgm:cxn modelId="{3D01B0CF-EDA1-48B3-B2A4-15E44F6F64E1}" type="presOf" srcId="{1F1B3FFA-89DA-4570-B117-E8AE1C18771B}" destId="{E35332F7-9C3B-42DA-B6C4-A444BF2D6D9B}" srcOrd="0" destOrd="0" presId="urn:microsoft.com/office/officeart/2005/8/layout/vProcess5"/>
    <dgm:cxn modelId="{3C3F8AB9-393C-44C3-85AA-13278CA8A0D0}" type="presOf" srcId="{AA93E535-1D11-4200-8CEA-3405FA1E4E86}" destId="{871E4F57-B25E-4AC5-8C1E-FF1E00C7CFDF}" srcOrd="0" destOrd="0" presId="urn:microsoft.com/office/officeart/2005/8/layout/vProcess5"/>
    <dgm:cxn modelId="{3E829D20-8866-4FD9-A3A1-FCB78CE77146}" type="presOf" srcId="{AA93E535-1D11-4200-8CEA-3405FA1E4E86}" destId="{CFD903A8-4548-469C-BC02-454F750F742A}" srcOrd="1" destOrd="0" presId="urn:microsoft.com/office/officeart/2005/8/layout/vProcess5"/>
    <dgm:cxn modelId="{FEDB1551-9765-4DC5-859C-7C710D51168C}" type="presOf" srcId="{5EE49F83-5A04-40FB-9C63-9A74CFDA6846}" destId="{F10FAAD5-AA7B-4C7C-92CA-59BA534BEFCD}" srcOrd="0" destOrd="0" presId="urn:microsoft.com/office/officeart/2005/8/layout/vProcess5"/>
    <dgm:cxn modelId="{2733960A-5D11-4BFA-BCA2-8D6D678B7A9E}" type="presOf" srcId="{D33EC58B-4D9C-4074-97A0-147222C47F40}" destId="{6A116DC4-D0FA-4D5E-A777-AE990273AE7D}" srcOrd="1" destOrd="0" presId="urn:microsoft.com/office/officeart/2005/8/layout/vProcess5"/>
    <dgm:cxn modelId="{CF3D58E3-4695-4654-8071-B764B16E291B}" srcId="{4C05277A-8A57-4540-8CFB-A8272ADAACD2}" destId="{1F1B3FFA-89DA-4570-B117-E8AE1C18771B}" srcOrd="3" destOrd="0" parTransId="{8B30760F-299E-47BC-AE5C-703010B79C4C}" sibTransId="{2C5F7FBC-EC57-48CE-A90B-3435BD0667BB}"/>
    <dgm:cxn modelId="{BBE42E0B-D51F-4C18-8230-18EE33495E21}" type="presOf" srcId="{FBB326B2-7690-4AE1-A2C4-0898EC20A839}" destId="{F9F14CD3-067F-47EE-8918-5C36F556593F}" srcOrd="1" destOrd="0" presId="urn:microsoft.com/office/officeart/2005/8/layout/vProcess5"/>
    <dgm:cxn modelId="{E25F0CF0-5476-45C6-A0A4-BA40E508BC20}" type="presOf" srcId="{1F1B3FFA-89DA-4570-B117-E8AE1C18771B}" destId="{15CA2298-9B73-4D64-A6BC-D077B6E34ECF}" srcOrd="1" destOrd="0" presId="urn:microsoft.com/office/officeart/2005/8/layout/vProcess5"/>
    <dgm:cxn modelId="{53480F5D-74DC-48CC-8E4C-E02F8E3D7746}" type="presOf" srcId="{D33EC58B-4D9C-4074-97A0-147222C47F40}" destId="{71A0CD08-E33D-424D-A8AF-8F4E6F260F04}" srcOrd="0" destOrd="0" presId="urn:microsoft.com/office/officeart/2005/8/layout/vProcess5"/>
    <dgm:cxn modelId="{34ACD0B5-BC1B-4D3D-9F2C-6DB7338A185F}" type="presOf" srcId="{FBB326B2-7690-4AE1-A2C4-0898EC20A839}" destId="{924A19CB-A973-430A-ABEB-362C2FCE8291}" srcOrd="0" destOrd="0" presId="urn:microsoft.com/office/officeart/2005/8/layout/vProcess5"/>
    <dgm:cxn modelId="{39E1C66F-6B89-4557-B989-413466173006}" type="presParOf" srcId="{C9701E52-61E5-4C6D-9612-3C62A22BA5A4}" destId="{6534E2CA-D4E4-466B-BB2C-3E2B2A100DBA}" srcOrd="0" destOrd="0" presId="urn:microsoft.com/office/officeart/2005/8/layout/vProcess5"/>
    <dgm:cxn modelId="{8AAD9FFD-3DC0-4D6D-B15B-C9ADD38C8114}" type="presParOf" srcId="{C9701E52-61E5-4C6D-9612-3C62A22BA5A4}" destId="{71A0CD08-E33D-424D-A8AF-8F4E6F260F04}" srcOrd="1" destOrd="0" presId="urn:microsoft.com/office/officeart/2005/8/layout/vProcess5"/>
    <dgm:cxn modelId="{1A4683FB-6461-4121-93DC-27E13D92A371}" type="presParOf" srcId="{C9701E52-61E5-4C6D-9612-3C62A22BA5A4}" destId="{924A19CB-A973-430A-ABEB-362C2FCE8291}" srcOrd="2" destOrd="0" presId="urn:microsoft.com/office/officeart/2005/8/layout/vProcess5"/>
    <dgm:cxn modelId="{3DD9268C-468A-4C0C-A4E1-875DDEA974E0}" type="presParOf" srcId="{C9701E52-61E5-4C6D-9612-3C62A22BA5A4}" destId="{871E4F57-B25E-4AC5-8C1E-FF1E00C7CFDF}" srcOrd="3" destOrd="0" presId="urn:microsoft.com/office/officeart/2005/8/layout/vProcess5"/>
    <dgm:cxn modelId="{6BF2DE5C-01AF-4242-B211-9852C73887FE}" type="presParOf" srcId="{C9701E52-61E5-4C6D-9612-3C62A22BA5A4}" destId="{E35332F7-9C3B-42DA-B6C4-A444BF2D6D9B}" srcOrd="4" destOrd="0" presId="urn:microsoft.com/office/officeart/2005/8/layout/vProcess5"/>
    <dgm:cxn modelId="{EE460FD8-3704-443D-9963-74AA3C77FDD9}" type="presParOf" srcId="{C9701E52-61E5-4C6D-9612-3C62A22BA5A4}" destId="{B30FA755-C4C7-41D9-B5C1-2C7F2126FB12}" srcOrd="5" destOrd="0" presId="urn:microsoft.com/office/officeart/2005/8/layout/vProcess5"/>
    <dgm:cxn modelId="{B6BC5EB5-C980-4E72-ADE8-69E7A8A53A46}" type="presParOf" srcId="{C9701E52-61E5-4C6D-9612-3C62A22BA5A4}" destId="{F10FAAD5-AA7B-4C7C-92CA-59BA534BEFCD}" srcOrd="6" destOrd="0" presId="urn:microsoft.com/office/officeart/2005/8/layout/vProcess5"/>
    <dgm:cxn modelId="{6EEFA576-9B57-4A42-B785-7156DC13778B}" type="presParOf" srcId="{C9701E52-61E5-4C6D-9612-3C62A22BA5A4}" destId="{EA2A0F81-18C6-48BE-9558-03217308E8ED}" srcOrd="7" destOrd="0" presId="urn:microsoft.com/office/officeart/2005/8/layout/vProcess5"/>
    <dgm:cxn modelId="{3523CE1F-D744-42FF-960B-AE34A178C170}" type="presParOf" srcId="{C9701E52-61E5-4C6D-9612-3C62A22BA5A4}" destId="{6A116DC4-D0FA-4D5E-A777-AE990273AE7D}" srcOrd="8" destOrd="0" presId="urn:microsoft.com/office/officeart/2005/8/layout/vProcess5"/>
    <dgm:cxn modelId="{90372586-60C0-491F-89CC-3531BAC40B21}" type="presParOf" srcId="{C9701E52-61E5-4C6D-9612-3C62A22BA5A4}" destId="{F9F14CD3-067F-47EE-8918-5C36F556593F}" srcOrd="9" destOrd="0" presId="urn:microsoft.com/office/officeart/2005/8/layout/vProcess5"/>
    <dgm:cxn modelId="{3A1FC81C-FE51-4CB3-AD79-3CECA54634FA}" type="presParOf" srcId="{C9701E52-61E5-4C6D-9612-3C62A22BA5A4}" destId="{CFD903A8-4548-469C-BC02-454F750F742A}" srcOrd="10" destOrd="0" presId="urn:microsoft.com/office/officeart/2005/8/layout/vProcess5"/>
    <dgm:cxn modelId="{695E7EAF-1587-4FDD-AB4A-39C42E784D35}" type="presParOf" srcId="{C9701E52-61E5-4C6D-9612-3C62A22BA5A4}" destId="{15CA2298-9B73-4D64-A6BC-D077B6E34ECF}" srcOrd="11" destOrd="0" presId="urn:microsoft.com/office/officeart/2005/8/layout/vProcess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4C05277A-8A57-4540-8CFB-A8272ADAACD2}" type="doc">
      <dgm:prSet loTypeId="urn:microsoft.com/office/officeart/2005/8/layout/vProcess5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D33EC58B-4D9C-4074-97A0-147222C47F40}">
      <dgm:prSet phldrT="[Текст]" custT="1"/>
      <dgm:spPr/>
      <dgm:t>
        <a:bodyPr/>
        <a:lstStyle/>
        <a:p>
          <a:pPr algn="just"/>
          <a:r>
            <a:rPr lang="ru-RU" sz="1600" dirty="0" smtClean="0">
              <a:solidFill>
                <a:schemeClr val="tx1"/>
              </a:solidFill>
            </a:rPr>
            <a:t>Исследованиям (испытаниям) и измерениям подлежат фактические значения всех идентифицированных в порядке, установленном Методикой, потенциально вредных (опасных) факторов</a:t>
          </a:r>
          <a:endParaRPr lang="ru-RU" sz="1600" b="0" dirty="0">
            <a:solidFill>
              <a:schemeClr val="tx1"/>
            </a:solidFill>
          </a:endParaRPr>
        </a:p>
      </dgm:t>
    </dgm:pt>
    <dgm:pt modelId="{320730C1-2A32-42BA-B7BE-43F489212361}" type="parTrans" cxnId="{1206D22F-A2B4-49FD-BB54-3B7F79DFDEDC}">
      <dgm:prSet/>
      <dgm:spPr/>
      <dgm:t>
        <a:bodyPr/>
        <a:lstStyle/>
        <a:p>
          <a:endParaRPr lang="ru-RU" sz="1600"/>
        </a:p>
      </dgm:t>
    </dgm:pt>
    <dgm:pt modelId="{EBD77427-4596-4A67-A1F2-0E02DBA9E7C9}" type="sibTrans" cxnId="{1206D22F-A2B4-49FD-BB54-3B7F79DFDEDC}">
      <dgm:prSet custT="1"/>
      <dgm:spPr/>
      <dgm:t>
        <a:bodyPr/>
        <a:lstStyle/>
        <a:p>
          <a:endParaRPr lang="ru-RU" sz="1600" dirty="0"/>
        </a:p>
      </dgm:t>
    </dgm:pt>
    <dgm:pt modelId="{AA93E535-1D11-4200-8CEA-3405FA1E4E86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algn="just"/>
          <a:r>
            <a:rPr lang="ru-RU" sz="1600" b="0" dirty="0" smtClean="0">
              <a:solidFill>
                <a:schemeClr val="tx1"/>
              </a:solidFill>
            </a:rPr>
            <a:t>Использование аттестованных в установленном порядке методик измерений и соответствующих им поверенных средств измерений, внесенных в Федеральный информационный фонд по обеспечению единства измерений</a:t>
          </a:r>
          <a:endParaRPr lang="ru-RU" sz="1600" b="0" dirty="0">
            <a:solidFill>
              <a:schemeClr val="tx1"/>
            </a:solidFill>
          </a:endParaRPr>
        </a:p>
      </dgm:t>
    </dgm:pt>
    <dgm:pt modelId="{E7291573-F396-4D67-A586-4BBCC34705AA}" type="parTrans" cxnId="{85C14472-8457-4714-A4A7-65FBF5C441E7}">
      <dgm:prSet/>
      <dgm:spPr/>
      <dgm:t>
        <a:bodyPr/>
        <a:lstStyle/>
        <a:p>
          <a:endParaRPr lang="ru-RU" sz="1600"/>
        </a:p>
      </dgm:t>
    </dgm:pt>
    <dgm:pt modelId="{A956C971-2753-419D-94B5-02024FE42604}" type="sibTrans" cxnId="{85C14472-8457-4714-A4A7-65FBF5C441E7}">
      <dgm:prSet custT="1"/>
      <dgm:spPr/>
      <dgm:t>
        <a:bodyPr/>
        <a:lstStyle/>
        <a:p>
          <a:endParaRPr lang="ru-RU" sz="1600" dirty="0"/>
        </a:p>
      </dgm:t>
    </dgm:pt>
    <dgm:pt modelId="{46F14607-9A7F-42FF-9567-D5B6A9424F62}">
      <dgm:prSet phldrT="[Текст]" custT="1"/>
      <dgm:spPr/>
      <dgm:t>
        <a:bodyPr/>
        <a:lstStyle/>
        <a:p>
          <a:pPr algn="just"/>
          <a:r>
            <a:rPr lang="ru-RU" sz="1600" dirty="0" smtClean="0">
              <a:solidFill>
                <a:schemeClr val="tx1"/>
              </a:solidFill>
            </a:rPr>
            <a:t>Исследования (испытания) и измерения идентифицированных потенциально вредных (опасных) факторов осуществляются экспертом (экспертами) и (или) иными специалистами испытательной лаборатории (центра) организации, проводящей специальную оценку условий труда</a:t>
          </a:r>
          <a:endParaRPr lang="ru-RU" sz="1600" b="0" dirty="0">
            <a:solidFill>
              <a:schemeClr val="tx1"/>
            </a:solidFill>
          </a:endParaRPr>
        </a:p>
      </dgm:t>
    </dgm:pt>
    <dgm:pt modelId="{3E20721D-CF01-4F8F-B2EF-0BEE09CD36BD}" type="parTrans" cxnId="{6FA6CE90-C678-491E-9DC6-CF76F95D1659}">
      <dgm:prSet/>
      <dgm:spPr/>
      <dgm:t>
        <a:bodyPr/>
        <a:lstStyle/>
        <a:p>
          <a:endParaRPr lang="ru-RU"/>
        </a:p>
      </dgm:t>
    </dgm:pt>
    <dgm:pt modelId="{36D3F1D0-A889-44FE-9343-393C310FD564}" type="sibTrans" cxnId="{6FA6CE90-C678-491E-9DC6-CF76F95D1659}">
      <dgm:prSet/>
      <dgm:spPr/>
      <dgm:t>
        <a:bodyPr/>
        <a:lstStyle/>
        <a:p>
          <a:endParaRPr lang="ru-RU"/>
        </a:p>
      </dgm:t>
    </dgm:pt>
    <dgm:pt modelId="{1F1B3FFA-89DA-4570-B117-E8AE1C18771B}">
      <dgm:prSet phldrT="[Текст]" custT="1"/>
      <dgm:spPr/>
      <dgm:t>
        <a:bodyPr/>
        <a:lstStyle/>
        <a:p>
          <a:pPr algn="just"/>
          <a:endParaRPr lang="ru-RU" sz="1600" baseline="0" dirty="0" smtClean="0">
            <a:solidFill>
              <a:schemeClr val="tx1"/>
            </a:solidFill>
            <a:latin typeface="Calibri" pitchFamily="34" charset="0"/>
          </a:endParaRPr>
        </a:p>
        <a:p>
          <a:pPr algn="just"/>
          <a:endParaRPr lang="ru-RU" sz="1600" baseline="0" dirty="0" smtClean="0">
            <a:solidFill>
              <a:schemeClr val="tx1"/>
            </a:solidFill>
            <a:latin typeface="Calibri" pitchFamily="34" charset="0"/>
          </a:endParaRPr>
        </a:p>
        <a:p>
          <a:pPr algn="just"/>
          <a:r>
            <a:rPr lang="ru-RU" sz="1600" baseline="0" dirty="0" smtClean="0">
              <a:solidFill>
                <a:schemeClr val="bg1"/>
              </a:solidFill>
              <a:latin typeface="Calibri" pitchFamily="34" charset="0"/>
            </a:rPr>
            <a:t>Средства измерений, применяемые при проведении исследований (испытаний) и измерений идентифицированных потенциально вредных (опасных) факторов, должны быть: </a:t>
          </a:r>
          <a:r>
            <a:rPr lang="ru-RU" sz="1600" b="0" baseline="0" dirty="0" err="1" smtClean="0">
              <a:solidFill>
                <a:schemeClr val="bg1"/>
              </a:solidFill>
              <a:latin typeface="Calibri" pitchFamily="34" charset="0"/>
            </a:rPr>
            <a:t>поверены</a:t>
          </a:r>
          <a:r>
            <a:rPr lang="ru-RU" sz="1600" b="0" baseline="0" dirty="0" smtClean="0">
              <a:solidFill>
                <a:schemeClr val="bg1"/>
              </a:solidFill>
              <a:latin typeface="Calibri" pitchFamily="34" charset="0"/>
            </a:rPr>
            <a:t> в установленном порядке; </a:t>
          </a:r>
          <a:r>
            <a:rPr lang="ru-RU" sz="1600" baseline="0" dirty="0" smtClean="0">
              <a:solidFill>
                <a:schemeClr val="bg1"/>
              </a:solidFill>
              <a:latin typeface="Calibri" pitchFamily="34" charset="0"/>
            </a:rPr>
            <a:t>соответствовать используемым методикам исследований (испытаний) и методикам (методам) измерений; внесены в Федеральный информационный фонд по обеспечению единства измерений; соответствовать установленным  обязательным метрологическим требованиям.  </a:t>
          </a:r>
          <a:endParaRPr lang="ru-RU" sz="1600" b="0" baseline="0" dirty="0" smtClean="0">
            <a:solidFill>
              <a:schemeClr val="bg1"/>
            </a:solidFill>
            <a:latin typeface="Calibri" pitchFamily="34" charset="0"/>
          </a:endParaRPr>
        </a:p>
        <a:p>
          <a:pPr algn="just"/>
          <a:endParaRPr lang="ru-RU" sz="1400" b="0" dirty="0" smtClean="0">
            <a:solidFill>
              <a:schemeClr val="tx1"/>
            </a:solidFill>
          </a:endParaRPr>
        </a:p>
        <a:p>
          <a:pPr algn="just"/>
          <a:endParaRPr lang="ru-RU" sz="1400" b="0" dirty="0">
            <a:solidFill>
              <a:schemeClr val="tx1"/>
            </a:solidFill>
          </a:endParaRPr>
        </a:p>
      </dgm:t>
    </dgm:pt>
    <dgm:pt modelId="{2C5F7FBC-EC57-48CE-A90B-3435BD0667BB}" type="sibTrans" cxnId="{CF3D58E3-4695-4654-8071-B764B16E291B}">
      <dgm:prSet/>
      <dgm:spPr/>
      <dgm:t>
        <a:bodyPr/>
        <a:lstStyle/>
        <a:p>
          <a:endParaRPr lang="ru-RU" sz="1600"/>
        </a:p>
      </dgm:t>
    </dgm:pt>
    <dgm:pt modelId="{8B30760F-299E-47BC-AE5C-703010B79C4C}" type="parTrans" cxnId="{CF3D58E3-4695-4654-8071-B764B16E291B}">
      <dgm:prSet/>
      <dgm:spPr/>
      <dgm:t>
        <a:bodyPr/>
        <a:lstStyle/>
        <a:p>
          <a:endParaRPr lang="ru-RU" sz="1600"/>
        </a:p>
      </dgm:t>
    </dgm:pt>
    <dgm:pt modelId="{C9701E52-61E5-4C6D-9612-3C62A22BA5A4}" type="pres">
      <dgm:prSet presAssocID="{4C05277A-8A57-4540-8CFB-A8272ADAACD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34E2CA-D4E4-466B-BB2C-3E2B2A100DBA}" type="pres">
      <dgm:prSet presAssocID="{4C05277A-8A57-4540-8CFB-A8272ADAACD2}" presName="dummyMaxCanvas" presStyleCnt="0">
        <dgm:presLayoutVars/>
      </dgm:prSet>
      <dgm:spPr/>
    </dgm:pt>
    <dgm:pt modelId="{71A0CD08-E33D-424D-A8AF-8F4E6F260F04}" type="pres">
      <dgm:prSet presAssocID="{4C05277A-8A57-4540-8CFB-A8272ADAACD2}" presName="FourNodes_1" presStyleLbl="node1" presStyleIdx="0" presStyleCnt="4" custScaleX="100766" custScaleY="76413" custLinFactNeighborX="7466" custLinFactNeighborY="15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4A19CB-A973-430A-ABEB-362C2FCE8291}" type="pres">
      <dgm:prSet presAssocID="{4C05277A-8A57-4540-8CFB-A8272ADAACD2}" presName="FourNodes_2" presStyleLbl="node1" presStyleIdx="1" presStyleCnt="4" custScaleX="108607" custLinFactNeighborX="3012" custLinFactNeighborY="-187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1E4F57-B25E-4AC5-8C1E-FF1E00C7CFDF}" type="pres">
      <dgm:prSet presAssocID="{4C05277A-8A57-4540-8CFB-A8272ADAACD2}" presName="FourNodes_3" presStyleLbl="node1" presStyleIdx="2" presStyleCnt="4" custScaleX="111092" custLinFactNeighborX="-3996" custLinFactNeighborY="-338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5332F7-9C3B-42DA-B6C4-A444BF2D6D9B}" type="pres">
      <dgm:prSet presAssocID="{4C05277A-8A57-4540-8CFB-A8272ADAACD2}" presName="FourNodes_4" presStyleLbl="node1" presStyleIdx="3" presStyleCnt="4" custScaleX="125000" custScaleY="148526" custLinFactNeighborX="-5417" custLinFactNeighborY="-110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0FA755-C4C7-41D9-B5C1-2C7F2126FB12}" type="pres">
      <dgm:prSet presAssocID="{4C05277A-8A57-4540-8CFB-A8272ADAACD2}" presName="FourConn_1-2" presStyleLbl="fgAccFollowNode1" presStyleIdx="0" presStyleCnt="3" custLinFactX="12409" custLinFactNeighborX="100000" custLinFactNeighborY="-310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0FAAD5-AA7B-4C7C-92CA-59BA534BEFCD}" type="pres">
      <dgm:prSet presAssocID="{4C05277A-8A57-4540-8CFB-A8272ADAACD2}" presName="FourConn_2-3" presStyleLbl="fgAccFollowNode1" presStyleIdx="1" presStyleCnt="3" custLinFactNeighborX="72965" custLinFactNeighborY="-427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2A0F81-18C6-48BE-9558-03217308E8ED}" type="pres">
      <dgm:prSet presAssocID="{4C05277A-8A57-4540-8CFB-A8272ADAACD2}" presName="FourConn_3-4" presStyleLbl="fgAccFollowNode1" presStyleIdx="2" presStyleCnt="3" custLinFactNeighborX="25223" custLinFactNeighborY="-56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16DC4-D0FA-4D5E-A777-AE990273AE7D}" type="pres">
      <dgm:prSet presAssocID="{4C05277A-8A57-4540-8CFB-A8272ADAACD2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F14CD3-067F-47EE-8918-5C36F556593F}" type="pres">
      <dgm:prSet presAssocID="{4C05277A-8A57-4540-8CFB-A8272ADAACD2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D903A8-4548-469C-BC02-454F750F742A}" type="pres">
      <dgm:prSet presAssocID="{4C05277A-8A57-4540-8CFB-A8272ADAACD2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CA2298-9B73-4D64-A6BC-D077B6E34ECF}" type="pres">
      <dgm:prSet presAssocID="{4C05277A-8A57-4540-8CFB-A8272ADAACD2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C14472-8457-4714-A4A7-65FBF5C441E7}" srcId="{4C05277A-8A57-4540-8CFB-A8272ADAACD2}" destId="{AA93E535-1D11-4200-8CEA-3405FA1E4E86}" srcOrd="2" destOrd="0" parTransId="{E7291573-F396-4D67-A586-4BBCC34705AA}" sibTransId="{A956C971-2753-419D-94B5-02024FE42604}"/>
    <dgm:cxn modelId="{1206D22F-A2B4-49FD-BB54-3B7F79DFDEDC}" srcId="{4C05277A-8A57-4540-8CFB-A8272ADAACD2}" destId="{D33EC58B-4D9C-4074-97A0-147222C47F40}" srcOrd="0" destOrd="0" parTransId="{320730C1-2A32-42BA-B7BE-43F489212361}" sibTransId="{EBD77427-4596-4A67-A1F2-0E02DBA9E7C9}"/>
    <dgm:cxn modelId="{2A3BBD6E-6D51-4672-B9D6-1B7DC8D1ADDD}" type="presOf" srcId="{1F1B3FFA-89DA-4570-B117-E8AE1C18771B}" destId="{15CA2298-9B73-4D64-A6BC-D077B6E34ECF}" srcOrd="1" destOrd="0" presId="urn:microsoft.com/office/officeart/2005/8/layout/vProcess5"/>
    <dgm:cxn modelId="{6FB1B9FB-8166-4B8E-ABA8-977D2203BAA9}" type="presOf" srcId="{1F1B3FFA-89DA-4570-B117-E8AE1C18771B}" destId="{E35332F7-9C3B-42DA-B6C4-A444BF2D6D9B}" srcOrd="0" destOrd="0" presId="urn:microsoft.com/office/officeart/2005/8/layout/vProcess5"/>
    <dgm:cxn modelId="{6973E6C8-6CFE-42E1-A4A0-E6B104898B11}" type="presOf" srcId="{AA93E535-1D11-4200-8CEA-3405FA1E4E86}" destId="{CFD903A8-4548-469C-BC02-454F750F742A}" srcOrd="1" destOrd="0" presId="urn:microsoft.com/office/officeart/2005/8/layout/vProcess5"/>
    <dgm:cxn modelId="{90EEDDCB-25D4-4F8F-B5FC-42FB0C3C905F}" type="presOf" srcId="{46F14607-9A7F-42FF-9567-D5B6A9424F62}" destId="{924A19CB-A973-430A-ABEB-362C2FCE8291}" srcOrd="0" destOrd="0" presId="urn:microsoft.com/office/officeart/2005/8/layout/vProcess5"/>
    <dgm:cxn modelId="{6155DC1E-8B47-4F00-A330-9A2F75030287}" type="presOf" srcId="{AA93E535-1D11-4200-8CEA-3405FA1E4E86}" destId="{871E4F57-B25E-4AC5-8C1E-FF1E00C7CFDF}" srcOrd="0" destOrd="0" presId="urn:microsoft.com/office/officeart/2005/8/layout/vProcess5"/>
    <dgm:cxn modelId="{CF3D58E3-4695-4654-8071-B764B16E291B}" srcId="{4C05277A-8A57-4540-8CFB-A8272ADAACD2}" destId="{1F1B3FFA-89DA-4570-B117-E8AE1C18771B}" srcOrd="3" destOrd="0" parTransId="{8B30760F-299E-47BC-AE5C-703010B79C4C}" sibTransId="{2C5F7FBC-EC57-48CE-A90B-3435BD0667BB}"/>
    <dgm:cxn modelId="{A3AF34E1-678F-4E80-B123-388EA6D53E4C}" type="presOf" srcId="{EBD77427-4596-4A67-A1F2-0E02DBA9E7C9}" destId="{B30FA755-C4C7-41D9-B5C1-2C7F2126FB12}" srcOrd="0" destOrd="0" presId="urn:microsoft.com/office/officeart/2005/8/layout/vProcess5"/>
    <dgm:cxn modelId="{6DB28C4B-0083-4B0B-BD7E-568951059EFF}" type="presOf" srcId="{A956C971-2753-419D-94B5-02024FE42604}" destId="{EA2A0F81-18C6-48BE-9558-03217308E8ED}" srcOrd="0" destOrd="0" presId="urn:microsoft.com/office/officeart/2005/8/layout/vProcess5"/>
    <dgm:cxn modelId="{F50556CA-3B83-4FDB-8214-5C4A68D792C1}" type="presOf" srcId="{D33EC58B-4D9C-4074-97A0-147222C47F40}" destId="{71A0CD08-E33D-424D-A8AF-8F4E6F260F04}" srcOrd="0" destOrd="0" presId="urn:microsoft.com/office/officeart/2005/8/layout/vProcess5"/>
    <dgm:cxn modelId="{2C7B256D-B888-4665-AD6D-2E683E7D07A0}" type="presOf" srcId="{36D3F1D0-A889-44FE-9343-393C310FD564}" destId="{F10FAAD5-AA7B-4C7C-92CA-59BA534BEFCD}" srcOrd="0" destOrd="0" presId="urn:microsoft.com/office/officeart/2005/8/layout/vProcess5"/>
    <dgm:cxn modelId="{973D4E07-E29B-4C8E-A3CB-8A8654D0EE4D}" type="presOf" srcId="{4C05277A-8A57-4540-8CFB-A8272ADAACD2}" destId="{C9701E52-61E5-4C6D-9612-3C62A22BA5A4}" srcOrd="0" destOrd="0" presId="urn:microsoft.com/office/officeart/2005/8/layout/vProcess5"/>
    <dgm:cxn modelId="{6A6C02E9-E48C-4B9A-A5EA-7357A3A7DF53}" type="presOf" srcId="{D33EC58B-4D9C-4074-97A0-147222C47F40}" destId="{6A116DC4-D0FA-4D5E-A777-AE990273AE7D}" srcOrd="1" destOrd="0" presId="urn:microsoft.com/office/officeart/2005/8/layout/vProcess5"/>
    <dgm:cxn modelId="{6FA6CE90-C678-491E-9DC6-CF76F95D1659}" srcId="{4C05277A-8A57-4540-8CFB-A8272ADAACD2}" destId="{46F14607-9A7F-42FF-9567-D5B6A9424F62}" srcOrd="1" destOrd="0" parTransId="{3E20721D-CF01-4F8F-B2EF-0BEE09CD36BD}" sibTransId="{36D3F1D0-A889-44FE-9343-393C310FD564}"/>
    <dgm:cxn modelId="{F43B22BB-F6EF-4026-9228-58B0A974C07F}" type="presOf" srcId="{46F14607-9A7F-42FF-9567-D5B6A9424F62}" destId="{F9F14CD3-067F-47EE-8918-5C36F556593F}" srcOrd="1" destOrd="0" presId="urn:microsoft.com/office/officeart/2005/8/layout/vProcess5"/>
    <dgm:cxn modelId="{3BC5B37F-7673-48D3-A0E9-AB6F535E88E4}" type="presParOf" srcId="{C9701E52-61E5-4C6D-9612-3C62A22BA5A4}" destId="{6534E2CA-D4E4-466B-BB2C-3E2B2A100DBA}" srcOrd="0" destOrd="0" presId="urn:microsoft.com/office/officeart/2005/8/layout/vProcess5"/>
    <dgm:cxn modelId="{65A1AFD7-6774-419A-A095-E2901BDFB02A}" type="presParOf" srcId="{C9701E52-61E5-4C6D-9612-3C62A22BA5A4}" destId="{71A0CD08-E33D-424D-A8AF-8F4E6F260F04}" srcOrd="1" destOrd="0" presId="urn:microsoft.com/office/officeart/2005/8/layout/vProcess5"/>
    <dgm:cxn modelId="{D47A2E0F-D725-4F3D-B3EE-BB5FD100B8EB}" type="presParOf" srcId="{C9701E52-61E5-4C6D-9612-3C62A22BA5A4}" destId="{924A19CB-A973-430A-ABEB-362C2FCE8291}" srcOrd="2" destOrd="0" presId="urn:microsoft.com/office/officeart/2005/8/layout/vProcess5"/>
    <dgm:cxn modelId="{A55979BE-76DF-4061-8AE2-7C0DEF923B2B}" type="presParOf" srcId="{C9701E52-61E5-4C6D-9612-3C62A22BA5A4}" destId="{871E4F57-B25E-4AC5-8C1E-FF1E00C7CFDF}" srcOrd="3" destOrd="0" presId="urn:microsoft.com/office/officeart/2005/8/layout/vProcess5"/>
    <dgm:cxn modelId="{93F5F170-EBBF-4471-BA12-AFB78AE06284}" type="presParOf" srcId="{C9701E52-61E5-4C6D-9612-3C62A22BA5A4}" destId="{E35332F7-9C3B-42DA-B6C4-A444BF2D6D9B}" srcOrd="4" destOrd="0" presId="urn:microsoft.com/office/officeart/2005/8/layout/vProcess5"/>
    <dgm:cxn modelId="{8D2FFED5-86D5-4DA6-B144-4001426173CB}" type="presParOf" srcId="{C9701E52-61E5-4C6D-9612-3C62A22BA5A4}" destId="{B30FA755-C4C7-41D9-B5C1-2C7F2126FB12}" srcOrd="5" destOrd="0" presId="urn:microsoft.com/office/officeart/2005/8/layout/vProcess5"/>
    <dgm:cxn modelId="{F4FCCA8E-DF90-4180-B906-C52EF5B96CD8}" type="presParOf" srcId="{C9701E52-61E5-4C6D-9612-3C62A22BA5A4}" destId="{F10FAAD5-AA7B-4C7C-92CA-59BA534BEFCD}" srcOrd="6" destOrd="0" presId="urn:microsoft.com/office/officeart/2005/8/layout/vProcess5"/>
    <dgm:cxn modelId="{D1E4D02D-A983-4BEA-A08B-CC7C03D40AAB}" type="presParOf" srcId="{C9701E52-61E5-4C6D-9612-3C62A22BA5A4}" destId="{EA2A0F81-18C6-48BE-9558-03217308E8ED}" srcOrd="7" destOrd="0" presId="urn:microsoft.com/office/officeart/2005/8/layout/vProcess5"/>
    <dgm:cxn modelId="{DF8BF874-60E1-4DBC-9EBD-A1723D754EB4}" type="presParOf" srcId="{C9701E52-61E5-4C6D-9612-3C62A22BA5A4}" destId="{6A116DC4-D0FA-4D5E-A777-AE990273AE7D}" srcOrd="8" destOrd="0" presId="urn:microsoft.com/office/officeart/2005/8/layout/vProcess5"/>
    <dgm:cxn modelId="{3258B1C5-A55A-4A9F-92C0-CFB0EC605094}" type="presParOf" srcId="{C9701E52-61E5-4C6D-9612-3C62A22BA5A4}" destId="{F9F14CD3-067F-47EE-8918-5C36F556593F}" srcOrd="9" destOrd="0" presId="urn:microsoft.com/office/officeart/2005/8/layout/vProcess5"/>
    <dgm:cxn modelId="{2E785DBB-8345-4C31-A40D-1079A699E808}" type="presParOf" srcId="{C9701E52-61E5-4C6D-9612-3C62A22BA5A4}" destId="{CFD903A8-4548-469C-BC02-454F750F742A}" srcOrd="10" destOrd="0" presId="urn:microsoft.com/office/officeart/2005/8/layout/vProcess5"/>
    <dgm:cxn modelId="{58EF5AC7-CC83-4265-93A6-16A59AB8B1CE}" type="presParOf" srcId="{C9701E52-61E5-4C6D-9612-3C62A22BA5A4}" destId="{15CA2298-9B73-4D64-A6BC-D077B6E34ECF}" srcOrd="11" destOrd="0" presId="urn:microsoft.com/office/officeart/2005/8/layout/vProcess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C64873EB-F160-41A2-892E-7BC28D3B1BE3}" type="doc">
      <dgm:prSet loTypeId="urn:microsoft.com/office/officeart/2005/8/layout/pyramid3" loCatId="pyramid" qsTypeId="urn:microsoft.com/office/officeart/2005/8/quickstyle/simple3" qsCatId="simple" csTypeId="urn:microsoft.com/office/officeart/2005/8/colors/colorful3" csCatId="colorful" phldr="1"/>
      <dgm:spPr/>
    </dgm:pt>
    <dgm:pt modelId="{DA20B9CE-F2B3-47A7-A38B-DECFE5716E87}">
      <dgm:prSet phldrT="[Текст]" custT="1"/>
      <dgm:spPr/>
      <dgm:t>
        <a:bodyPr/>
        <a:lstStyle/>
        <a:p>
          <a:r>
            <a:rPr lang="ru-RU" sz="1600" b="1" dirty="0" smtClean="0"/>
            <a:t>Установление размеров дополнительных страховых взносов в Пенсионный фонд Российской Федерации</a:t>
          </a:r>
        </a:p>
        <a:p>
          <a:r>
            <a:rPr lang="ru-RU" sz="1600" b="1" dirty="0" smtClean="0"/>
            <a:t> </a:t>
          </a:r>
          <a:r>
            <a:rPr lang="ru-RU" sz="1600" b="1" i="1" dirty="0" smtClean="0">
              <a:solidFill>
                <a:srgbClr val="23538D"/>
              </a:solidFill>
            </a:rPr>
            <a:t>Чем безопасней труд, тем ниже отчисления в Пенсионный фонд Российской Федерации</a:t>
          </a:r>
          <a:endParaRPr lang="ru-RU" sz="1600" b="1" i="1" dirty="0">
            <a:solidFill>
              <a:srgbClr val="23538D"/>
            </a:solidFill>
          </a:endParaRPr>
        </a:p>
      </dgm:t>
    </dgm:pt>
    <dgm:pt modelId="{B9A894CD-52D3-4799-B009-95AF377E800D}" type="parTrans" cxnId="{CC68AA98-A155-49B5-951E-D22AFD3591DC}">
      <dgm:prSet/>
      <dgm:spPr/>
      <dgm:t>
        <a:bodyPr/>
        <a:lstStyle/>
        <a:p>
          <a:endParaRPr lang="ru-RU"/>
        </a:p>
      </dgm:t>
    </dgm:pt>
    <dgm:pt modelId="{BBAD554A-BA71-4499-9894-713AC321CAFC}" type="sibTrans" cxnId="{CC68AA98-A155-49B5-951E-D22AFD3591DC}">
      <dgm:prSet/>
      <dgm:spPr/>
      <dgm:t>
        <a:bodyPr/>
        <a:lstStyle/>
        <a:p>
          <a:endParaRPr lang="ru-RU"/>
        </a:p>
      </dgm:t>
    </dgm:pt>
    <dgm:pt modelId="{027A8BDA-4D13-4938-B33C-2C423862B132}">
      <dgm:prSet phldrT="[Текст]" custT="1"/>
      <dgm:spPr/>
      <dgm:t>
        <a:bodyPr/>
        <a:lstStyle/>
        <a:p>
          <a:r>
            <a:rPr lang="ru-RU" sz="1400" b="1" dirty="0" smtClean="0"/>
            <a:t>Сохранение  работникам достигнутого по состоянию на декабрь 2013 г. объема предоставляемых гарантий и компенсаций, при условии их занятости во вредных условиях труда</a:t>
          </a:r>
          <a:endParaRPr lang="ru-RU" sz="1400" b="1" dirty="0"/>
        </a:p>
      </dgm:t>
    </dgm:pt>
    <dgm:pt modelId="{08F68D7F-97F6-47FD-815D-FEE6C5BABC8C}" type="parTrans" cxnId="{5328A471-D831-4005-9515-4DB05A7CB6DD}">
      <dgm:prSet/>
      <dgm:spPr/>
      <dgm:t>
        <a:bodyPr/>
        <a:lstStyle/>
        <a:p>
          <a:endParaRPr lang="ru-RU"/>
        </a:p>
      </dgm:t>
    </dgm:pt>
    <dgm:pt modelId="{2F379D31-FB0C-4691-A53F-08BEA62DCF0B}" type="sibTrans" cxnId="{5328A471-D831-4005-9515-4DB05A7CB6DD}">
      <dgm:prSet/>
      <dgm:spPr/>
      <dgm:t>
        <a:bodyPr/>
        <a:lstStyle/>
        <a:p>
          <a:endParaRPr lang="ru-RU"/>
        </a:p>
      </dgm:t>
    </dgm:pt>
    <dgm:pt modelId="{EF14A0A7-0F17-4247-9070-DB651CDD6E49}">
      <dgm:prSet phldrT="[Текст]" custT="1"/>
      <dgm:spPr/>
      <dgm:t>
        <a:bodyPr/>
        <a:lstStyle/>
        <a:p>
          <a:r>
            <a:rPr lang="ru-RU" sz="1400" b="1" dirty="0" smtClean="0"/>
            <a:t>Существенное усиление роли профессиональных                               союзов в сфере охраны труда</a:t>
          </a:r>
          <a:endParaRPr lang="ru-RU" sz="1400" dirty="0"/>
        </a:p>
      </dgm:t>
    </dgm:pt>
    <dgm:pt modelId="{8F95B9D2-BB12-4A1D-9863-9C802BD5CF80}" type="parTrans" cxnId="{4F4F911F-A816-4554-BE01-7A18B53E0489}">
      <dgm:prSet/>
      <dgm:spPr/>
      <dgm:t>
        <a:bodyPr/>
        <a:lstStyle/>
        <a:p>
          <a:endParaRPr lang="ru-RU"/>
        </a:p>
      </dgm:t>
    </dgm:pt>
    <dgm:pt modelId="{1F3493FC-9572-46EC-A155-B6C1B9D75C16}" type="sibTrans" cxnId="{4F4F911F-A816-4554-BE01-7A18B53E0489}">
      <dgm:prSet/>
      <dgm:spPr/>
      <dgm:t>
        <a:bodyPr/>
        <a:lstStyle/>
        <a:p>
          <a:endParaRPr lang="ru-RU"/>
        </a:p>
      </dgm:t>
    </dgm:pt>
    <dgm:pt modelId="{60FB38A4-1B1E-4F44-B4A9-3459B9A87DB9}">
      <dgm:prSet custT="1"/>
      <dgm:spPr/>
      <dgm:t>
        <a:bodyPr/>
        <a:lstStyle/>
        <a:p>
          <a:r>
            <a:rPr lang="ru-RU" sz="1400" b="1" dirty="0" smtClean="0"/>
            <a:t>Установление объема гарантий и компенсаций работникам за работу во вредных условиях труда (повышенный размер оплаты труда, дополнительный оплачиваемый отпуск, сокращенная продолжительность рабочего времени)</a:t>
          </a:r>
          <a:endParaRPr lang="ru-RU" sz="1400" b="1" dirty="0"/>
        </a:p>
      </dgm:t>
    </dgm:pt>
    <dgm:pt modelId="{979F8495-F42B-464D-AE68-56D83D7C51D1}" type="parTrans" cxnId="{F7148D96-020C-4944-A97C-24A2380795FC}">
      <dgm:prSet/>
      <dgm:spPr/>
      <dgm:t>
        <a:bodyPr/>
        <a:lstStyle/>
        <a:p>
          <a:endParaRPr lang="ru-RU"/>
        </a:p>
      </dgm:t>
    </dgm:pt>
    <dgm:pt modelId="{7A183E51-6C52-4A17-802D-E7906EA6283A}" type="sibTrans" cxnId="{F7148D96-020C-4944-A97C-24A2380795FC}">
      <dgm:prSet/>
      <dgm:spPr/>
      <dgm:t>
        <a:bodyPr/>
        <a:lstStyle/>
        <a:p>
          <a:endParaRPr lang="ru-RU"/>
        </a:p>
      </dgm:t>
    </dgm:pt>
    <dgm:pt modelId="{41F29E41-3CD7-46EB-A7EE-18F26DC3D198}" type="pres">
      <dgm:prSet presAssocID="{C64873EB-F160-41A2-892E-7BC28D3B1BE3}" presName="Name0" presStyleCnt="0">
        <dgm:presLayoutVars>
          <dgm:dir/>
          <dgm:animLvl val="lvl"/>
          <dgm:resizeHandles val="exact"/>
        </dgm:presLayoutVars>
      </dgm:prSet>
      <dgm:spPr/>
    </dgm:pt>
    <dgm:pt modelId="{300043C8-9A15-49F3-94AE-5673F88483BA}" type="pres">
      <dgm:prSet presAssocID="{DA20B9CE-F2B3-47A7-A38B-DECFE5716E87}" presName="Name8" presStyleCnt="0"/>
      <dgm:spPr/>
    </dgm:pt>
    <dgm:pt modelId="{5BE8EE5C-F16A-4B78-A5F4-A70E42D6C502}" type="pres">
      <dgm:prSet presAssocID="{DA20B9CE-F2B3-47A7-A38B-DECFE5716E87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C4DB6C-B934-4CF8-95A1-35D8A7328A42}" type="pres">
      <dgm:prSet presAssocID="{DA20B9CE-F2B3-47A7-A38B-DECFE5716E8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9F6E7D-B0A9-4DD6-B312-F75F324BC956}" type="pres">
      <dgm:prSet presAssocID="{60FB38A4-1B1E-4F44-B4A9-3459B9A87DB9}" presName="Name8" presStyleCnt="0"/>
      <dgm:spPr/>
    </dgm:pt>
    <dgm:pt modelId="{F9CFE352-233A-4338-A48F-ACC636F8AC3A}" type="pres">
      <dgm:prSet presAssocID="{60FB38A4-1B1E-4F44-B4A9-3459B9A87DB9}" presName="level" presStyleLbl="node1" presStyleIdx="1" presStyleCnt="4" custScaleX="11636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3EBA8A-73D1-4140-A654-49B464CD53FC}" type="pres">
      <dgm:prSet presAssocID="{60FB38A4-1B1E-4F44-B4A9-3459B9A87DB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801D13-300B-4D69-BC7E-DA772E207DAC}" type="pres">
      <dgm:prSet presAssocID="{027A8BDA-4D13-4938-B33C-2C423862B132}" presName="Name8" presStyleCnt="0"/>
      <dgm:spPr/>
    </dgm:pt>
    <dgm:pt modelId="{8D267866-546F-4B50-A3F2-42DC9557FA1D}" type="pres">
      <dgm:prSet presAssocID="{027A8BDA-4D13-4938-B33C-2C423862B132}" presName="level" presStyleLbl="node1" presStyleIdx="2" presStyleCnt="4" custScaleX="14909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AAAD6D-13F4-44E3-8FF1-D70D4B3CD3D5}" type="pres">
      <dgm:prSet presAssocID="{027A8BDA-4D13-4938-B33C-2C423862B13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87FCFF-DF87-43C2-9415-FE81C195BCF6}" type="pres">
      <dgm:prSet presAssocID="{EF14A0A7-0F17-4247-9070-DB651CDD6E49}" presName="Name8" presStyleCnt="0"/>
      <dgm:spPr/>
    </dgm:pt>
    <dgm:pt modelId="{9FEAE7DB-7358-4B40-A4C7-481EA3434E31}" type="pres">
      <dgm:prSet presAssocID="{EF14A0A7-0F17-4247-9070-DB651CDD6E49}" presName="level" presStyleLbl="node1" presStyleIdx="3" presStyleCnt="4" custScaleX="25454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07AE8D-3B31-4CBC-A440-B00188B3BBC3}" type="pres">
      <dgm:prSet presAssocID="{EF14A0A7-0F17-4247-9070-DB651CDD6E4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622D5C8-1092-445A-B21A-CAECDA98762F}" type="presOf" srcId="{DA20B9CE-F2B3-47A7-A38B-DECFE5716E87}" destId="{5BE8EE5C-F16A-4B78-A5F4-A70E42D6C502}" srcOrd="0" destOrd="0" presId="urn:microsoft.com/office/officeart/2005/8/layout/pyramid3"/>
    <dgm:cxn modelId="{77BFC58A-6336-4ED3-97AA-20DA4A206702}" type="presOf" srcId="{C64873EB-F160-41A2-892E-7BC28D3B1BE3}" destId="{41F29E41-3CD7-46EB-A7EE-18F26DC3D198}" srcOrd="0" destOrd="0" presId="urn:microsoft.com/office/officeart/2005/8/layout/pyramid3"/>
    <dgm:cxn modelId="{C014C0FC-516D-4CF0-BD61-2271F19A58C0}" type="presOf" srcId="{60FB38A4-1B1E-4F44-B4A9-3459B9A87DB9}" destId="{573EBA8A-73D1-4140-A654-49B464CD53FC}" srcOrd="1" destOrd="0" presId="urn:microsoft.com/office/officeart/2005/8/layout/pyramid3"/>
    <dgm:cxn modelId="{659B2D1B-5193-4C3F-AFCB-6C156F55495D}" type="presOf" srcId="{027A8BDA-4D13-4938-B33C-2C423862B132}" destId="{BCAAAD6D-13F4-44E3-8FF1-D70D4B3CD3D5}" srcOrd="1" destOrd="0" presId="urn:microsoft.com/office/officeart/2005/8/layout/pyramid3"/>
    <dgm:cxn modelId="{C121EB8E-A8BA-4F30-8C81-F3BBDEAAA406}" type="presOf" srcId="{027A8BDA-4D13-4938-B33C-2C423862B132}" destId="{8D267866-546F-4B50-A3F2-42DC9557FA1D}" srcOrd="0" destOrd="0" presId="urn:microsoft.com/office/officeart/2005/8/layout/pyramid3"/>
    <dgm:cxn modelId="{5328A471-D831-4005-9515-4DB05A7CB6DD}" srcId="{C64873EB-F160-41A2-892E-7BC28D3B1BE3}" destId="{027A8BDA-4D13-4938-B33C-2C423862B132}" srcOrd="2" destOrd="0" parTransId="{08F68D7F-97F6-47FD-815D-FEE6C5BABC8C}" sibTransId="{2F379D31-FB0C-4691-A53F-08BEA62DCF0B}"/>
    <dgm:cxn modelId="{E022B064-4EFB-496D-AC00-52201CAA92D9}" type="presOf" srcId="{DA20B9CE-F2B3-47A7-A38B-DECFE5716E87}" destId="{8CC4DB6C-B934-4CF8-95A1-35D8A7328A42}" srcOrd="1" destOrd="0" presId="urn:microsoft.com/office/officeart/2005/8/layout/pyramid3"/>
    <dgm:cxn modelId="{F7148D96-020C-4944-A97C-24A2380795FC}" srcId="{C64873EB-F160-41A2-892E-7BC28D3B1BE3}" destId="{60FB38A4-1B1E-4F44-B4A9-3459B9A87DB9}" srcOrd="1" destOrd="0" parTransId="{979F8495-F42B-464D-AE68-56D83D7C51D1}" sibTransId="{7A183E51-6C52-4A17-802D-E7906EA6283A}"/>
    <dgm:cxn modelId="{250399EC-F989-458B-A38A-2A578F5CCBC5}" type="presOf" srcId="{EF14A0A7-0F17-4247-9070-DB651CDD6E49}" destId="{9FEAE7DB-7358-4B40-A4C7-481EA3434E31}" srcOrd="0" destOrd="0" presId="urn:microsoft.com/office/officeart/2005/8/layout/pyramid3"/>
    <dgm:cxn modelId="{C903173F-9468-4924-91C4-05C24227498C}" type="presOf" srcId="{EF14A0A7-0F17-4247-9070-DB651CDD6E49}" destId="{3107AE8D-3B31-4CBC-A440-B00188B3BBC3}" srcOrd="1" destOrd="0" presId="urn:microsoft.com/office/officeart/2005/8/layout/pyramid3"/>
    <dgm:cxn modelId="{4F4F911F-A816-4554-BE01-7A18B53E0489}" srcId="{C64873EB-F160-41A2-892E-7BC28D3B1BE3}" destId="{EF14A0A7-0F17-4247-9070-DB651CDD6E49}" srcOrd="3" destOrd="0" parTransId="{8F95B9D2-BB12-4A1D-9863-9C802BD5CF80}" sibTransId="{1F3493FC-9572-46EC-A155-B6C1B9D75C16}"/>
    <dgm:cxn modelId="{CC68AA98-A155-49B5-951E-D22AFD3591DC}" srcId="{C64873EB-F160-41A2-892E-7BC28D3B1BE3}" destId="{DA20B9CE-F2B3-47A7-A38B-DECFE5716E87}" srcOrd="0" destOrd="0" parTransId="{B9A894CD-52D3-4799-B009-95AF377E800D}" sibTransId="{BBAD554A-BA71-4499-9894-713AC321CAFC}"/>
    <dgm:cxn modelId="{5DA628C6-EC83-49A7-B7EB-8F71A7A8D9AE}" type="presOf" srcId="{60FB38A4-1B1E-4F44-B4A9-3459B9A87DB9}" destId="{F9CFE352-233A-4338-A48F-ACC636F8AC3A}" srcOrd="0" destOrd="0" presId="urn:microsoft.com/office/officeart/2005/8/layout/pyramid3"/>
    <dgm:cxn modelId="{35AB7F64-6F23-491F-8C90-F166365AA628}" type="presParOf" srcId="{41F29E41-3CD7-46EB-A7EE-18F26DC3D198}" destId="{300043C8-9A15-49F3-94AE-5673F88483BA}" srcOrd="0" destOrd="0" presId="urn:microsoft.com/office/officeart/2005/8/layout/pyramid3"/>
    <dgm:cxn modelId="{AFBA193A-ABB2-4EC8-9C56-D49DC12E9A19}" type="presParOf" srcId="{300043C8-9A15-49F3-94AE-5673F88483BA}" destId="{5BE8EE5C-F16A-4B78-A5F4-A70E42D6C502}" srcOrd="0" destOrd="0" presId="urn:microsoft.com/office/officeart/2005/8/layout/pyramid3"/>
    <dgm:cxn modelId="{D4C9C7CB-A131-40AA-9E67-563A9ED246D9}" type="presParOf" srcId="{300043C8-9A15-49F3-94AE-5673F88483BA}" destId="{8CC4DB6C-B934-4CF8-95A1-35D8A7328A42}" srcOrd="1" destOrd="0" presId="urn:microsoft.com/office/officeart/2005/8/layout/pyramid3"/>
    <dgm:cxn modelId="{800C2763-6F27-4EAF-B806-C6A0D2250913}" type="presParOf" srcId="{41F29E41-3CD7-46EB-A7EE-18F26DC3D198}" destId="{E19F6E7D-B0A9-4DD6-B312-F75F324BC956}" srcOrd="1" destOrd="0" presId="urn:microsoft.com/office/officeart/2005/8/layout/pyramid3"/>
    <dgm:cxn modelId="{22B7F498-7143-498F-A31D-2A1907BC9F6F}" type="presParOf" srcId="{E19F6E7D-B0A9-4DD6-B312-F75F324BC956}" destId="{F9CFE352-233A-4338-A48F-ACC636F8AC3A}" srcOrd="0" destOrd="0" presId="urn:microsoft.com/office/officeart/2005/8/layout/pyramid3"/>
    <dgm:cxn modelId="{118FC8FF-AA06-4B7D-BD07-A97ACF0A5E7E}" type="presParOf" srcId="{E19F6E7D-B0A9-4DD6-B312-F75F324BC956}" destId="{573EBA8A-73D1-4140-A654-49B464CD53FC}" srcOrd="1" destOrd="0" presId="urn:microsoft.com/office/officeart/2005/8/layout/pyramid3"/>
    <dgm:cxn modelId="{6D35929F-2258-4A66-8BA6-F942A7076660}" type="presParOf" srcId="{41F29E41-3CD7-46EB-A7EE-18F26DC3D198}" destId="{C1801D13-300B-4D69-BC7E-DA772E207DAC}" srcOrd="2" destOrd="0" presId="urn:microsoft.com/office/officeart/2005/8/layout/pyramid3"/>
    <dgm:cxn modelId="{048A6AC3-ABBA-414A-9B4B-B62BCF4ECFDF}" type="presParOf" srcId="{C1801D13-300B-4D69-BC7E-DA772E207DAC}" destId="{8D267866-546F-4B50-A3F2-42DC9557FA1D}" srcOrd="0" destOrd="0" presId="urn:microsoft.com/office/officeart/2005/8/layout/pyramid3"/>
    <dgm:cxn modelId="{DE0D5093-B6BE-4EDE-AEE6-C717675E55AB}" type="presParOf" srcId="{C1801D13-300B-4D69-BC7E-DA772E207DAC}" destId="{BCAAAD6D-13F4-44E3-8FF1-D70D4B3CD3D5}" srcOrd="1" destOrd="0" presId="urn:microsoft.com/office/officeart/2005/8/layout/pyramid3"/>
    <dgm:cxn modelId="{8E9FC3A1-E488-4228-B485-C2D8196B6A4A}" type="presParOf" srcId="{41F29E41-3CD7-46EB-A7EE-18F26DC3D198}" destId="{D287FCFF-DF87-43C2-9415-FE81C195BCF6}" srcOrd="3" destOrd="0" presId="urn:microsoft.com/office/officeart/2005/8/layout/pyramid3"/>
    <dgm:cxn modelId="{FFAF986B-859A-422C-A3B2-AC28AD943C73}" type="presParOf" srcId="{D287FCFF-DF87-43C2-9415-FE81C195BCF6}" destId="{9FEAE7DB-7358-4B40-A4C7-481EA3434E31}" srcOrd="0" destOrd="0" presId="urn:microsoft.com/office/officeart/2005/8/layout/pyramid3"/>
    <dgm:cxn modelId="{C10CBCDC-9E3B-4408-A5E1-F0C051C98FAC}" type="presParOf" srcId="{D287FCFF-DF87-43C2-9415-FE81C195BCF6}" destId="{3107AE8D-3B31-4CBC-A440-B00188B3BBC3}" srcOrd="1" destOrd="0" presId="urn:microsoft.com/office/officeart/2005/8/layout/pyramid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56C04CA9-525A-4847-B3B1-E2F89DB31252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6F78705-CCCD-4CEB-AB5E-F2A7A85CF0DB}">
      <dgm:prSet phldrT="[Текст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sz="2800" dirty="0" smtClean="0"/>
            <a:t>Физические факторы</a:t>
          </a:r>
          <a:endParaRPr lang="ru-RU" sz="2800" dirty="0"/>
        </a:p>
      </dgm:t>
    </dgm:pt>
    <dgm:pt modelId="{9D46AE95-F825-447F-8C47-4B48D9AE062C}" type="parTrans" cxnId="{8BA01D1B-4797-4280-A860-4C4AF762087A}">
      <dgm:prSet/>
      <dgm:spPr/>
      <dgm:t>
        <a:bodyPr/>
        <a:lstStyle/>
        <a:p>
          <a:endParaRPr lang="ru-RU"/>
        </a:p>
      </dgm:t>
    </dgm:pt>
    <dgm:pt modelId="{3E5E9928-3453-48FB-99FB-69E803480EC7}" type="sibTrans" cxnId="{8BA01D1B-4797-4280-A860-4C4AF762087A}">
      <dgm:prSet/>
      <dgm:spPr/>
      <dgm:t>
        <a:bodyPr/>
        <a:lstStyle/>
        <a:p>
          <a:endParaRPr lang="ru-RU"/>
        </a:p>
      </dgm:t>
    </dgm:pt>
    <dgm:pt modelId="{4F692469-C71B-4560-9403-4EF17BAFB077}">
      <dgm:prSet phldrT="[Текст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sz="2800" dirty="0" smtClean="0"/>
            <a:t>Химические факторы</a:t>
          </a:r>
          <a:endParaRPr lang="ru-RU" sz="2800" dirty="0"/>
        </a:p>
      </dgm:t>
    </dgm:pt>
    <dgm:pt modelId="{8CFF8EDA-F9C4-4409-A2EE-25D9DE13D7A0}" type="parTrans" cxnId="{FADE03AD-6F55-455B-89FF-D5112EB3D637}">
      <dgm:prSet/>
      <dgm:spPr/>
      <dgm:t>
        <a:bodyPr/>
        <a:lstStyle/>
        <a:p>
          <a:endParaRPr lang="ru-RU"/>
        </a:p>
      </dgm:t>
    </dgm:pt>
    <dgm:pt modelId="{F728C03D-63CB-46C2-8710-851522212738}" type="sibTrans" cxnId="{FADE03AD-6F55-455B-89FF-D5112EB3D637}">
      <dgm:prSet/>
      <dgm:spPr/>
      <dgm:t>
        <a:bodyPr/>
        <a:lstStyle/>
        <a:p>
          <a:endParaRPr lang="ru-RU"/>
        </a:p>
      </dgm:t>
    </dgm:pt>
    <dgm:pt modelId="{7AD98F2B-9CE2-4A74-B90D-3221DB514B73}">
      <dgm:prSet phldrT="[Текст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sz="2800" dirty="0" smtClean="0"/>
            <a:t>Биологические факторы</a:t>
          </a:r>
          <a:endParaRPr lang="ru-RU" sz="2800" dirty="0"/>
        </a:p>
      </dgm:t>
    </dgm:pt>
    <dgm:pt modelId="{BA09A759-66FC-4C9C-A720-E37D18E1F5DE}" type="parTrans" cxnId="{23D1A1C9-3F6A-41D0-AA89-95A6E5FFEA3D}">
      <dgm:prSet/>
      <dgm:spPr/>
      <dgm:t>
        <a:bodyPr/>
        <a:lstStyle/>
        <a:p>
          <a:endParaRPr lang="ru-RU"/>
        </a:p>
      </dgm:t>
    </dgm:pt>
    <dgm:pt modelId="{CE925C63-1810-4D7F-A4BE-0FA5BE3B2119}" type="sibTrans" cxnId="{23D1A1C9-3F6A-41D0-AA89-95A6E5FFEA3D}">
      <dgm:prSet/>
      <dgm:spPr/>
      <dgm:t>
        <a:bodyPr/>
        <a:lstStyle/>
        <a:p>
          <a:endParaRPr lang="ru-RU"/>
        </a:p>
      </dgm:t>
    </dgm:pt>
    <dgm:pt modelId="{3847C1AA-F2A0-4077-A889-13060A3E1D23}" type="pres">
      <dgm:prSet presAssocID="{56C04CA9-525A-4847-B3B1-E2F89DB3125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667F76-A1F4-49D6-8180-E0F83193815E}" type="pres">
      <dgm:prSet presAssocID="{E6F78705-CCCD-4CEB-AB5E-F2A7A85CF0DB}" presName="node" presStyleLbl="node1" presStyleIdx="0" presStyleCnt="3" custLinFactNeighborX="-18048" custLinFactNeighborY="-13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9E4A63-8047-4ADC-9AEC-008056EA26CA}" type="pres">
      <dgm:prSet presAssocID="{3E5E9928-3453-48FB-99FB-69E803480EC7}" presName="sibTrans" presStyleCnt="0"/>
      <dgm:spPr/>
    </dgm:pt>
    <dgm:pt modelId="{A261729E-DDA7-41D4-A9F4-FBCF84DA7973}" type="pres">
      <dgm:prSet presAssocID="{4F692469-C71B-4560-9403-4EF17BAFB077}" presName="node" presStyleLbl="node1" presStyleIdx="1" presStyleCnt="3" custScaleX="104791" custLinFactNeighborX="-265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EF53CB-F8DE-4D7D-947A-795286202D01}" type="pres">
      <dgm:prSet presAssocID="{F728C03D-63CB-46C2-8710-851522212738}" presName="sibTrans" presStyleCnt="0"/>
      <dgm:spPr/>
    </dgm:pt>
    <dgm:pt modelId="{5F8965EA-1BB4-445D-8472-368F08020FA4}" type="pres">
      <dgm:prSet presAssocID="{7AD98F2B-9CE2-4A74-B90D-3221DB514B73}" presName="node" presStyleLbl="node1" presStyleIdx="2" presStyleCnt="3" custScaleX="106642" custLinFactNeighborY="2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DE03AD-6F55-455B-89FF-D5112EB3D637}" srcId="{56C04CA9-525A-4847-B3B1-E2F89DB31252}" destId="{4F692469-C71B-4560-9403-4EF17BAFB077}" srcOrd="1" destOrd="0" parTransId="{8CFF8EDA-F9C4-4409-A2EE-25D9DE13D7A0}" sibTransId="{F728C03D-63CB-46C2-8710-851522212738}"/>
    <dgm:cxn modelId="{73AF1405-C7DB-4D86-9CDB-D5B414FE6F2F}" type="presOf" srcId="{4F692469-C71B-4560-9403-4EF17BAFB077}" destId="{A261729E-DDA7-41D4-A9F4-FBCF84DA7973}" srcOrd="0" destOrd="0" presId="urn:microsoft.com/office/officeart/2005/8/layout/hList6"/>
    <dgm:cxn modelId="{23D1A1C9-3F6A-41D0-AA89-95A6E5FFEA3D}" srcId="{56C04CA9-525A-4847-B3B1-E2F89DB31252}" destId="{7AD98F2B-9CE2-4A74-B90D-3221DB514B73}" srcOrd="2" destOrd="0" parTransId="{BA09A759-66FC-4C9C-A720-E37D18E1F5DE}" sibTransId="{CE925C63-1810-4D7F-A4BE-0FA5BE3B2119}"/>
    <dgm:cxn modelId="{2E3C61F4-77D5-4853-8501-D28487AC31BE}" type="presOf" srcId="{7AD98F2B-9CE2-4A74-B90D-3221DB514B73}" destId="{5F8965EA-1BB4-445D-8472-368F08020FA4}" srcOrd="0" destOrd="0" presId="urn:microsoft.com/office/officeart/2005/8/layout/hList6"/>
    <dgm:cxn modelId="{8BA01D1B-4797-4280-A860-4C4AF762087A}" srcId="{56C04CA9-525A-4847-B3B1-E2F89DB31252}" destId="{E6F78705-CCCD-4CEB-AB5E-F2A7A85CF0DB}" srcOrd="0" destOrd="0" parTransId="{9D46AE95-F825-447F-8C47-4B48D9AE062C}" sibTransId="{3E5E9928-3453-48FB-99FB-69E803480EC7}"/>
    <dgm:cxn modelId="{9BE6A2E1-6AC1-496C-BEEC-D15B318A76C8}" type="presOf" srcId="{56C04CA9-525A-4847-B3B1-E2F89DB31252}" destId="{3847C1AA-F2A0-4077-A889-13060A3E1D23}" srcOrd="0" destOrd="0" presId="urn:microsoft.com/office/officeart/2005/8/layout/hList6"/>
    <dgm:cxn modelId="{1CFF6460-F2CB-42D4-A0BA-38C402EDFCAA}" type="presOf" srcId="{E6F78705-CCCD-4CEB-AB5E-F2A7A85CF0DB}" destId="{63667F76-A1F4-49D6-8180-E0F83193815E}" srcOrd="0" destOrd="0" presId="urn:microsoft.com/office/officeart/2005/8/layout/hList6"/>
    <dgm:cxn modelId="{8F53567E-0D07-4778-83DA-3EE4082E12F4}" type="presParOf" srcId="{3847C1AA-F2A0-4077-A889-13060A3E1D23}" destId="{63667F76-A1F4-49D6-8180-E0F83193815E}" srcOrd="0" destOrd="0" presId="urn:microsoft.com/office/officeart/2005/8/layout/hList6"/>
    <dgm:cxn modelId="{02A41556-1974-4407-8F4B-BDE096FD4210}" type="presParOf" srcId="{3847C1AA-F2A0-4077-A889-13060A3E1D23}" destId="{789E4A63-8047-4ADC-9AEC-008056EA26CA}" srcOrd="1" destOrd="0" presId="urn:microsoft.com/office/officeart/2005/8/layout/hList6"/>
    <dgm:cxn modelId="{AB67615F-F11B-4E7B-A1D4-8C826CD4A6B9}" type="presParOf" srcId="{3847C1AA-F2A0-4077-A889-13060A3E1D23}" destId="{A261729E-DDA7-41D4-A9F4-FBCF84DA7973}" srcOrd="2" destOrd="0" presId="urn:microsoft.com/office/officeart/2005/8/layout/hList6"/>
    <dgm:cxn modelId="{52C89A2E-12EA-4D99-A069-29A1296883F7}" type="presParOf" srcId="{3847C1AA-F2A0-4077-A889-13060A3E1D23}" destId="{79EF53CB-F8DE-4D7D-947A-795286202D01}" srcOrd="3" destOrd="0" presId="urn:microsoft.com/office/officeart/2005/8/layout/hList6"/>
    <dgm:cxn modelId="{6AD96164-845D-4C8C-AF5D-6B3064D3A0EE}" type="presParOf" srcId="{3847C1AA-F2A0-4077-A889-13060A3E1D23}" destId="{5F8965EA-1BB4-445D-8472-368F08020FA4}" srcOrd="4" destOrd="0" presId="urn:microsoft.com/office/officeart/2005/8/layout/hList6"/>
  </dgm:cxnLst>
  <dgm:bg>
    <a:blipFill>
      <a:blip xmlns:r="http://schemas.openxmlformats.org/officeDocument/2006/relationships" r:embed="rId1"/>
      <a:tile tx="0" ty="0" sx="100000" sy="100000" flip="none" algn="tl"/>
    </a:blipFill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56C04CA9-525A-4847-B3B1-E2F89DB31252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F692469-C71B-4560-9403-4EF17BAFB077}">
      <dgm:prSet phldrT="[Текст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sz="4000" dirty="0" smtClean="0"/>
            <a:t>Тяжесть труда</a:t>
          </a:r>
          <a:endParaRPr lang="ru-RU" sz="4000" dirty="0"/>
        </a:p>
      </dgm:t>
    </dgm:pt>
    <dgm:pt modelId="{8CFF8EDA-F9C4-4409-A2EE-25D9DE13D7A0}" type="parTrans" cxnId="{FADE03AD-6F55-455B-89FF-D5112EB3D637}">
      <dgm:prSet/>
      <dgm:spPr/>
      <dgm:t>
        <a:bodyPr/>
        <a:lstStyle/>
        <a:p>
          <a:endParaRPr lang="ru-RU"/>
        </a:p>
      </dgm:t>
    </dgm:pt>
    <dgm:pt modelId="{F728C03D-63CB-46C2-8710-851522212738}" type="sibTrans" cxnId="{FADE03AD-6F55-455B-89FF-D5112EB3D637}">
      <dgm:prSet/>
      <dgm:spPr/>
      <dgm:t>
        <a:bodyPr/>
        <a:lstStyle/>
        <a:p>
          <a:endParaRPr lang="ru-RU"/>
        </a:p>
      </dgm:t>
    </dgm:pt>
    <dgm:pt modelId="{7AD98F2B-9CE2-4A74-B90D-3221DB514B73}">
      <dgm:prSet phldrT="[Текст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sz="4000" dirty="0" smtClean="0"/>
            <a:t>Напряженность труда</a:t>
          </a:r>
          <a:endParaRPr lang="ru-RU" sz="4000" dirty="0"/>
        </a:p>
      </dgm:t>
    </dgm:pt>
    <dgm:pt modelId="{BA09A759-66FC-4C9C-A720-E37D18E1F5DE}" type="parTrans" cxnId="{23D1A1C9-3F6A-41D0-AA89-95A6E5FFEA3D}">
      <dgm:prSet/>
      <dgm:spPr/>
      <dgm:t>
        <a:bodyPr/>
        <a:lstStyle/>
        <a:p>
          <a:endParaRPr lang="ru-RU"/>
        </a:p>
      </dgm:t>
    </dgm:pt>
    <dgm:pt modelId="{CE925C63-1810-4D7F-A4BE-0FA5BE3B2119}" type="sibTrans" cxnId="{23D1A1C9-3F6A-41D0-AA89-95A6E5FFEA3D}">
      <dgm:prSet/>
      <dgm:spPr/>
      <dgm:t>
        <a:bodyPr/>
        <a:lstStyle/>
        <a:p>
          <a:endParaRPr lang="ru-RU"/>
        </a:p>
      </dgm:t>
    </dgm:pt>
    <dgm:pt modelId="{3847C1AA-F2A0-4077-A889-13060A3E1D23}" type="pres">
      <dgm:prSet presAssocID="{56C04CA9-525A-4847-B3B1-E2F89DB3125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61729E-DDA7-41D4-A9F4-FBCF84DA7973}" type="pres">
      <dgm:prSet presAssocID="{4F692469-C71B-4560-9403-4EF17BAFB077}" presName="node" presStyleLbl="node1" presStyleIdx="0" presStyleCnt="2" custLinFactNeighborX="-265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EF53CB-F8DE-4D7D-947A-795286202D01}" type="pres">
      <dgm:prSet presAssocID="{F728C03D-63CB-46C2-8710-851522212738}" presName="sibTrans" presStyleCnt="0"/>
      <dgm:spPr/>
    </dgm:pt>
    <dgm:pt modelId="{5F8965EA-1BB4-445D-8472-368F08020FA4}" type="pres">
      <dgm:prSet presAssocID="{7AD98F2B-9CE2-4A74-B90D-3221DB514B73}" presName="node" presStyleLbl="node1" presStyleIdx="1" presStyleCnt="2" custLinFactNeighborX="-4599" custLinFactNeighborY="16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404A4F-31EA-48FE-9CEF-C324B3BDEF26}" type="presOf" srcId="{56C04CA9-525A-4847-B3B1-E2F89DB31252}" destId="{3847C1AA-F2A0-4077-A889-13060A3E1D23}" srcOrd="0" destOrd="0" presId="urn:microsoft.com/office/officeart/2005/8/layout/hList6"/>
    <dgm:cxn modelId="{23D1A1C9-3F6A-41D0-AA89-95A6E5FFEA3D}" srcId="{56C04CA9-525A-4847-B3B1-E2F89DB31252}" destId="{7AD98F2B-9CE2-4A74-B90D-3221DB514B73}" srcOrd="1" destOrd="0" parTransId="{BA09A759-66FC-4C9C-A720-E37D18E1F5DE}" sibTransId="{CE925C63-1810-4D7F-A4BE-0FA5BE3B2119}"/>
    <dgm:cxn modelId="{FADE03AD-6F55-455B-89FF-D5112EB3D637}" srcId="{56C04CA9-525A-4847-B3B1-E2F89DB31252}" destId="{4F692469-C71B-4560-9403-4EF17BAFB077}" srcOrd="0" destOrd="0" parTransId="{8CFF8EDA-F9C4-4409-A2EE-25D9DE13D7A0}" sibTransId="{F728C03D-63CB-46C2-8710-851522212738}"/>
    <dgm:cxn modelId="{32273DAC-D0AA-4BE5-9626-6C988DB99774}" type="presOf" srcId="{7AD98F2B-9CE2-4A74-B90D-3221DB514B73}" destId="{5F8965EA-1BB4-445D-8472-368F08020FA4}" srcOrd="0" destOrd="0" presId="urn:microsoft.com/office/officeart/2005/8/layout/hList6"/>
    <dgm:cxn modelId="{98F6AB23-0049-486C-846C-28EE8AE2144D}" type="presOf" srcId="{4F692469-C71B-4560-9403-4EF17BAFB077}" destId="{A261729E-DDA7-41D4-A9F4-FBCF84DA7973}" srcOrd="0" destOrd="0" presId="urn:microsoft.com/office/officeart/2005/8/layout/hList6"/>
    <dgm:cxn modelId="{0CAB42A2-4C55-48AD-9CC5-1818477017E4}" type="presParOf" srcId="{3847C1AA-F2A0-4077-A889-13060A3E1D23}" destId="{A261729E-DDA7-41D4-A9F4-FBCF84DA7973}" srcOrd="0" destOrd="0" presId="urn:microsoft.com/office/officeart/2005/8/layout/hList6"/>
    <dgm:cxn modelId="{CBCAA422-C0EA-4833-8035-388F03FD362B}" type="presParOf" srcId="{3847C1AA-F2A0-4077-A889-13060A3E1D23}" destId="{79EF53CB-F8DE-4D7D-947A-795286202D01}" srcOrd="1" destOrd="0" presId="urn:microsoft.com/office/officeart/2005/8/layout/hList6"/>
    <dgm:cxn modelId="{8A780C2F-FF62-4999-A739-FF4D11A91BC5}" type="presParOf" srcId="{3847C1AA-F2A0-4077-A889-13060A3E1D23}" destId="{5F8965EA-1BB4-445D-8472-368F08020FA4}" srcOrd="2" destOrd="0" presId="urn:microsoft.com/office/officeart/2005/8/layout/hList6"/>
  </dgm:cxnLst>
  <dgm:bg>
    <a:blipFill>
      <a:blip xmlns:r="http://schemas.openxmlformats.org/officeDocument/2006/relationships" r:embed="rId1"/>
      <a:tile tx="0" ty="0" sx="100000" sy="100000" flip="none" algn="tl"/>
    </a:blipFill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12BCA8-147F-4877-85B6-FF081F16209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06526F4-2378-408C-8E47-E099A967791A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2"/>
              </a:solidFill>
            </a:rPr>
            <a:t>Проект федерального закона о специальной оценке условий труда</a:t>
          </a:r>
          <a:endParaRPr lang="ru-RU" sz="1800" dirty="0">
            <a:solidFill>
              <a:schemeClr val="tx2"/>
            </a:solidFill>
          </a:endParaRPr>
        </a:p>
      </dgm:t>
    </dgm:pt>
    <dgm:pt modelId="{C1C4A267-FDFF-42D5-88FE-61A3278243C4}" type="parTrans" cxnId="{1CA2A6DD-B1B1-4B33-95D2-39031FEC16C5}">
      <dgm:prSet/>
      <dgm:spPr/>
      <dgm:t>
        <a:bodyPr/>
        <a:lstStyle/>
        <a:p>
          <a:endParaRPr lang="ru-RU" sz="1600"/>
        </a:p>
      </dgm:t>
    </dgm:pt>
    <dgm:pt modelId="{53B0295C-7051-48ED-A2CF-994BEC5AB767}" type="sibTrans" cxnId="{1CA2A6DD-B1B1-4B33-95D2-39031FEC16C5}">
      <dgm:prSet/>
      <dgm:spPr/>
      <dgm:t>
        <a:bodyPr/>
        <a:lstStyle/>
        <a:p>
          <a:endParaRPr lang="ru-RU" sz="1600"/>
        </a:p>
      </dgm:t>
    </dgm:pt>
    <dgm:pt modelId="{EEBC3512-B464-4436-A0A4-BC1CCCAFF201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2"/>
              </a:solidFill>
            </a:rPr>
            <a:t>Поправки в Трудовой кодекс Российской Федерации и иные законодательные акты в части определения специальной оценки условий труда как основания для решения вопроса о предоставлении работнику гарантий и компенсаций в связи с работой во вредных или опасных условиях труда</a:t>
          </a:r>
          <a:endParaRPr lang="ru-RU" sz="1800" dirty="0">
            <a:solidFill>
              <a:schemeClr val="tx2"/>
            </a:solidFill>
          </a:endParaRPr>
        </a:p>
      </dgm:t>
    </dgm:pt>
    <dgm:pt modelId="{015C5F97-FF76-40EB-828E-430BF978624A}" type="parTrans" cxnId="{48B6A257-249A-476F-B21A-09F0CF9C2545}">
      <dgm:prSet/>
      <dgm:spPr/>
      <dgm:t>
        <a:bodyPr/>
        <a:lstStyle/>
        <a:p>
          <a:endParaRPr lang="ru-RU" sz="1600"/>
        </a:p>
      </dgm:t>
    </dgm:pt>
    <dgm:pt modelId="{A33AEBBA-D16D-44F7-9959-4801BECF03AE}" type="sibTrans" cxnId="{48B6A257-249A-476F-B21A-09F0CF9C2545}">
      <dgm:prSet/>
      <dgm:spPr/>
      <dgm:t>
        <a:bodyPr/>
        <a:lstStyle/>
        <a:p>
          <a:endParaRPr lang="ru-RU" sz="1600"/>
        </a:p>
      </dgm:t>
    </dgm:pt>
    <dgm:pt modelId="{399818D2-B573-4D0C-994C-D1E2DA5C510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b="1" dirty="0" smtClean="0">
              <a:solidFill>
                <a:schemeClr val="tx2"/>
              </a:solidFill>
            </a:rPr>
            <a:t>Поправки в законодательство о страховых взносах в ПФР в части дифференциации тарифов дополнительных страховых взносов в ПФР в зависимости от выявленного по результатам специальной оценки условий труда класса условий труда</a:t>
          </a:r>
          <a:endParaRPr lang="ru-RU" sz="1800" dirty="0">
            <a:solidFill>
              <a:schemeClr val="tx2"/>
            </a:solidFill>
          </a:endParaRPr>
        </a:p>
      </dgm:t>
    </dgm:pt>
    <dgm:pt modelId="{D0B751FC-9DCD-4A8C-92F6-3EE2C90FCE41}" type="parTrans" cxnId="{A50747B8-8CAB-4F4A-B594-B88AD24B04E1}">
      <dgm:prSet/>
      <dgm:spPr/>
      <dgm:t>
        <a:bodyPr/>
        <a:lstStyle/>
        <a:p>
          <a:endParaRPr lang="ru-RU" sz="1600"/>
        </a:p>
      </dgm:t>
    </dgm:pt>
    <dgm:pt modelId="{38669995-DA9C-455D-8774-C1EF9801CB01}" type="sibTrans" cxnId="{A50747B8-8CAB-4F4A-B594-B88AD24B04E1}">
      <dgm:prSet/>
      <dgm:spPr/>
      <dgm:t>
        <a:bodyPr/>
        <a:lstStyle/>
        <a:p>
          <a:endParaRPr lang="ru-RU" sz="1600"/>
        </a:p>
      </dgm:t>
    </dgm:pt>
    <dgm:pt modelId="{C518FFE3-86E3-4F13-9ECC-458CBA27995C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1800" b="1" dirty="0" smtClean="0">
              <a:solidFill>
                <a:schemeClr val="tx2"/>
              </a:solidFill>
            </a:rPr>
            <a:t>Поправки в пенсионное законодательство в части определения условий пенсионного обеспечения работников, за которых осуществляется уплата дополнительных взносов в ПФР, а также особенности сохранения и учета прав работников, осуществляющих трудовую деятельность на рабочих местах, </a:t>
          </a:r>
        </a:p>
        <a:p>
          <a:pPr>
            <a:spcAft>
              <a:spcPts val="0"/>
            </a:spcAft>
          </a:pPr>
          <a:r>
            <a:rPr lang="ru-RU" sz="1800" b="1" dirty="0" smtClean="0">
              <a:solidFill>
                <a:schemeClr val="tx2"/>
              </a:solidFill>
            </a:rPr>
            <a:t>включенных в Списки № 1 и № 2</a:t>
          </a:r>
          <a:endParaRPr lang="ru-RU" sz="1800" b="1" dirty="0">
            <a:solidFill>
              <a:schemeClr val="tx2"/>
            </a:solidFill>
          </a:endParaRPr>
        </a:p>
      </dgm:t>
    </dgm:pt>
    <dgm:pt modelId="{FA1293A2-7988-4475-AC94-D8903D09A8DE}" type="parTrans" cxnId="{BC620C64-209B-4057-9F9C-0224EC7BA59F}">
      <dgm:prSet/>
      <dgm:spPr/>
      <dgm:t>
        <a:bodyPr/>
        <a:lstStyle/>
        <a:p>
          <a:endParaRPr lang="ru-RU" sz="1600"/>
        </a:p>
      </dgm:t>
    </dgm:pt>
    <dgm:pt modelId="{7A558C7C-3F6F-4E88-9AA3-A1A8D4F19773}" type="sibTrans" cxnId="{BC620C64-209B-4057-9F9C-0224EC7BA59F}">
      <dgm:prSet/>
      <dgm:spPr/>
      <dgm:t>
        <a:bodyPr/>
        <a:lstStyle/>
        <a:p>
          <a:endParaRPr lang="ru-RU" sz="1600"/>
        </a:p>
      </dgm:t>
    </dgm:pt>
    <dgm:pt modelId="{1E20878C-17A4-4F94-8875-9E8887D6E45F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2"/>
              </a:solidFill>
            </a:rPr>
            <a:t>Нормативные правовые акты Правительства России и Минтруда России, конкретизирующие условия, порядок проведения специальной оценки условий труда, предоставления гарантий и компенсаций</a:t>
          </a:r>
          <a:endParaRPr lang="ru-RU" sz="1800" dirty="0">
            <a:solidFill>
              <a:schemeClr val="tx2"/>
            </a:solidFill>
          </a:endParaRPr>
        </a:p>
      </dgm:t>
    </dgm:pt>
    <dgm:pt modelId="{2D4A1A6E-23EE-432E-BEAE-6A168A661B20}" type="parTrans" cxnId="{F4406B61-4BD9-468F-B3C7-D941FB52943B}">
      <dgm:prSet/>
      <dgm:spPr/>
      <dgm:t>
        <a:bodyPr/>
        <a:lstStyle/>
        <a:p>
          <a:endParaRPr lang="ru-RU"/>
        </a:p>
      </dgm:t>
    </dgm:pt>
    <dgm:pt modelId="{9BA404E1-F102-4C92-A5D0-8D6DBEC97287}" type="sibTrans" cxnId="{F4406B61-4BD9-468F-B3C7-D941FB52943B}">
      <dgm:prSet/>
      <dgm:spPr/>
      <dgm:t>
        <a:bodyPr/>
        <a:lstStyle/>
        <a:p>
          <a:endParaRPr lang="ru-RU"/>
        </a:p>
      </dgm:t>
    </dgm:pt>
    <dgm:pt modelId="{1910C952-4045-449E-BBE1-A849C2B21E41}" type="pres">
      <dgm:prSet presAssocID="{3D12BCA8-147F-4877-85B6-FF081F16209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DEF0BD29-41F4-4BD8-B253-2B3C2F3E11FC}" type="pres">
      <dgm:prSet presAssocID="{3D12BCA8-147F-4877-85B6-FF081F162092}" presName="pyramid" presStyleLbl="node1" presStyleIdx="0" presStyleCnt="1" custScaleX="22182" custScaleY="89743" custLinFactNeighborX="-32437" custLinFactNeighborY="5129"/>
      <dgm:spPr>
        <a:solidFill>
          <a:srgbClr val="C00000">
            <a:alpha val="50000"/>
          </a:srgbClr>
        </a:solidFill>
      </dgm:spPr>
      <dgm:t>
        <a:bodyPr/>
        <a:lstStyle/>
        <a:p>
          <a:endParaRPr lang="ru-RU"/>
        </a:p>
      </dgm:t>
    </dgm:pt>
    <dgm:pt modelId="{FB2D5360-E697-4150-8AAB-890241089ED2}" type="pres">
      <dgm:prSet presAssocID="{3D12BCA8-147F-4877-85B6-FF081F162092}" presName="theList" presStyleCnt="0"/>
      <dgm:spPr/>
    </dgm:pt>
    <dgm:pt modelId="{D52BC2F5-4ADC-424D-AF48-999FE8FB262B}" type="pres">
      <dgm:prSet presAssocID="{206526F4-2378-408C-8E47-E099A967791A}" presName="aNode" presStyleLbl="fgAcc1" presStyleIdx="0" presStyleCnt="5" custScaleX="232692" custScaleY="241600" custLinFactY="-187128" custLinFactNeighborX="-715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CE8595-7733-4CA3-955A-4CFED6215BD0}" type="pres">
      <dgm:prSet presAssocID="{206526F4-2378-408C-8E47-E099A967791A}" presName="aSpace" presStyleCnt="0"/>
      <dgm:spPr/>
    </dgm:pt>
    <dgm:pt modelId="{1A8C6C02-BF11-4E6A-BD62-1415D2B7A8ED}" type="pres">
      <dgm:prSet presAssocID="{EEBC3512-B464-4436-A0A4-BC1CCCAFF201}" presName="aNode" presStyleLbl="fgAcc1" presStyleIdx="1" presStyleCnt="5" custScaleX="232692" custScaleY="691297" custLinFactY="-93520" custLinFactNeighborX="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2438B8-D4DA-4E22-B42C-9F7219596FB9}" type="pres">
      <dgm:prSet presAssocID="{EEBC3512-B464-4436-A0A4-BC1CCCAFF201}" presName="aSpace" presStyleCnt="0"/>
      <dgm:spPr/>
    </dgm:pt>
    <dgm:pt modelId="{D49ED5E5-E24C-401D-9A66-3E7757FCE306}" type="pres">
      <dgm:prSet presAssocID="{399818D2-B573-4D0C-994C-D1E2DA5C510E}" presName="aNode" presStyleLbl="fgAcc1" presStyleIdx="2" presStyleCnt="5" custScaleX="232692" custScaleY="653801" custLinFactY="-2834" custLinFactNeighborX="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19708E-3453-407C-847B-1A140043B0DC}" type="pres">
      <dgm:prSet presAssocID="{399818D2-B573-4D0C-994C-D1E2DA5C510E}" presName="aSpace" presStyleCnt="0"/>
      <dgm:spPr/>
    </dgm:pt>
    <dgm:pt modelId="{2526CC7C-823C-47AE-A55C-826CA9D395FF}" type="pres">
      <dgm:prSet presAssocID="{C518FFE3-86E3-4F13-9ECC-458CBA27995C}" presName="aNode" presStyleLbl="fgAcc1" presStyleIdx="3" presStyleCnt="5" custScaleX="232692" custScaleY="775799" custLinFactY="47792" custLinFactNeighborX="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76A113-B299-4D7A-867C-BA1B7EF37149}" type="pres">
      <dgm:prSet presAssocID="{C518FFE3-86E3-4F13-9ECC-458CBA27995C}" presName="aSpace" presStyleCnt="0"/>
      <dgm:spPr/>
    </dgm:pt>
    <dgm:pt modelId="{B707244C-CDA6-4922-B69E-BDE0C05A33FF}" type="pres">
      <dgm:prSet presAssocID="{1E20878C-17A4-4F94-8875-9E8887D6E45F}" presName="aNode" presStyleLbl="fgAcc1" presStyleIdx="4" presStyleCnt="5" custScaleX="231262" custScaleY="458773" custLinFactY="126935" custLinFactNeighborX="1208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9EE261-CBA9-4C4A-B6A5-2DE2FDBCBF52}" type="pres">
      <dgm:prSet presAssocID="{1E20878C-17A4-4F94-8875-9E8887D6E45F}" presName="aSpace" presStyleCnt="0"/>
      <dgm:spPr/>
    </dgm:pt>
  </dgm:ptLst>
  <dgm:cxnLst>
    <dgm:cxn modelId="{BF01F12E-0B49-4588-840E-4FA4D2E308F7}" type="presOf" srcId="{1E20878C-17A4-4F94-8875-9E8887D6E45F}" destId="{B707244C-CDA6-4922-B69E-BDE0C05A33FF}" srcOrd="0" destOrd="0" presId="urn:microsoft.com/office/officeart/2005/8/layout/pyramid2"/>
    <dgm:cxn modelId="{856F21F1-3183-4702-B3DE-B60392A35D1D}" type="presOf" srcId="{399818D2-B573-4D0C-994C-D1E2DA5C510E}" destId="{D49ED5E5-E24C-401D-9A66-3E7757FCE306}" srcOrd="0" destOrd="0" presId="urn:microsoft.com/office/officeart/2005/8/layout/pyramid2"/>
    <dgm:cxn modelId="{ADF86266-7AA5-4F9F-A372-647127EF8CDD}" type="presOf" srcId="{EEBC3512-B464-4436-A0A4-BC1CCCAFF201}" destId="{1A8C6C02-BF11-4E6A-BD62-1415D2B7A8ED}" srcOrd="0" destOrd="0" presId="urn:microsoft.com/office/officeart/2005/8/layout/pyramid2"/>
    <dgm:cxn modelId="{644F2913-FC4D-4F9F-AC2A-31260B1E1FDC}" type="presOf" srcId="{C518FFE3-86E3-4F13-9ECC-458CBA27995C}" destId="{2526CC7C-823C-47AE-A55C-826CA9D395FF}" srcOrd="0" destOrd="0" presId="urn:microsoft.com/office/officeart/2005/8/layout/pyramid2"/>
    <dgm:cxn modelId="{1CA2A6DD-B1B1-4B33-95D2-39031FEC16C5}" srcId="{3D12BCA8-147F-4877-85B6-FF081F162092}" destId="{206526F4-2378-408C-8E47-E099A967791A}" srcOrd="0" destOrd="0" parTransId="{C1C4A267-FDFF-42D5-88FE-61A3278243C4}" sibTransId="{53B0295C-7051-48ED-A2CF-994BEC5AB767}"/>
    <dgm:cxn modelId="{A8C7AF9A-829C-4475-8F45-B74B8FD26BEF}" type="presOf" srcId="{206526F4-2378-408C-8E47-E099A967791A}" destId="{D52BC2F5-4ADC-424D-AF48-999FE8FB262B}" srcOrd="0" destOrd="0" presId="urn:microsoft.com/office/officeart/2005/8/layout/pyramid2"/>
    <dgm:cxn modelId="{F4406B61-4BD9-468F-B3C7-D941FB52943B}" srcId="{3D12BCA8-147F-4877-85B6-FF081F162092}" destId="{1E20878C-17A4-4F94-8875-9E8887D6E45F}" srcOrd="4" destOrd="0" parTransId="{2D4A1A6E-23EE-432E-BEAE-6A168A661B20}" sibTransId="{9BA404E1-F102-4C92-A5D0-8D6DBEC97287}"/>
    <dgm:cxn modelId="{48B6A257-249A-476F-B21A-09F0CF9C2545}" srcId="{3D12BCA8-147F-4877-85B6-FF081F162092}" destId="{EEBC3512-B464-4436-A0A4-BC1CCCAFF201}" srcOrd="1" destOrd="0" parTransId="{015C5F97-FF76-40EB-828E-430BF978624A}" sibTransId="{A33AEBBA-D16D-44F7-9959-4801BECF03AE}"/>
    <dgm:cxn modelId="{BE62A459-38FE-44C2-9C64-0A0A9155FA2E}" type="presOf" srcId="{3D12BCA8-147F-4877-85B6-FF081F162092}" destId="{1910C952-4045-449E-BBE1-A849C2B21E41}" srcOrd="0" destOrd="0" presId="urn:microsoft.com/office/officeart/2005/8/layout/pyramid2"/>
    <dgm:cxn modelId="{A50747B8-8CAB-4F4A-B594-B88AD24B04E1}" srcId="{3D12BCA8-147F-4877-85B6-FF081F162092}" destId="{399818D2-B573-4D0C-994C-D1E2DA5C510E}" srcOrd="2" destOrd="0" parTransId="{D0B751FC-9DCD-4A8C-92F6-3EE2C90FCE41}" sibTransId="{38669995-DA9C-455D-8774-C1EF9801CB01}"/>
    <dgm:cxn modelId="{BC620C64-209B-4057-9F9C-0224EC7BA59F}" srcId="{3D12BCA8-147F-4877-85B6-FF081F162092}" destId="{C518FFE3-86E3-4F13-9ECC-458CBA27995C}" srcOrd="3" destOrd="0" parTransId="{FA1293A2-7988-4475-AC94-D8903D09A8DE}" sibTransId="{7A558C7C-3F6F-4E88-9AA3-A1A8D4F19773}"/>
    <dgm:cxn modelId="{1783DC35-D90D-4E9A-9B1D-7EFB80DA7C6D}" type="presParOf" srcId="{1910C952-4045-449E-BBE1-A849C2B21E41}" destId="{DEF0BD29-41F4-4BD8-B253-2B3C2F3E11FC}" srcOrd="0" destOrd="0" presId="urn:microsoft.com/office/officeart/2005/8/layout/pyramid2"/>
    <dgm:cxn modelId="{7BAC0F81-6B6E-419B-825A-9AAEBDCED346}" type="presParOf" srcId="{1910C952-4045-449E-BBE1-A849C2B21E41}" destId="{FB2D5360-E697-4150-8AAB-890241089ED2}" srcOrd="1" destOrd="0" presId="urn:microsoft.com/office/officeart/2005/8/layout/pyramid2"/>
    <dgm:cxn modelId="{2D135ECC-D1D0-4807-95E4-FBDF11F88966}" type="presParOf" srcId="{FB2D5360-E697-4150-8AAB-890241089ED2}" destId="{D52BC2F5-4ADC-424D-AF48-999FE8FB262B}" srcOrd="0" destOrd="0" presId="urn:microsoft.com/office/officeart/2005/8/layout/pyramid2"/>
    <dgm:cxn modelId="{A1CC6CFC-22AF-4EF9-A807-24E09E3DCCA0}" type="presParOf" srcId="{FB2D5360-E697-4150-8AAB-890241089ED2}" destId="{CFCE8595-7733-4CA3-955A-4CFED6215BD0}" srcOrd="1" destOrd="0" presId="urn:microsoft.com/office/officeart/2005/8/layout/pyramid2"/>
    <dgm:cxn modelId="{0B507399-0FCE-48C1-A529-9951A1DADFA9}" type="presParOf" srcId="{FB2D5360-E697-4150-8AAB-890241089ED2}" destId="{1A8C6C02-BF11-4E6A-BD62-1415D2B7A8ED}" srcOrd="2" destOrd="0" presId="urn:microsoft.com/office/officeart/2005/8/layout/pyramid2"/>
    <dgm:cxn modelId="{DE1FB8E3-6217-4EEB-B782-CD9D6D6D93BB}" type="presParOf" srcId="{FB2D5360-E697-4150-8AAB-890241089ED2}" destId="{AF2438B8-D4DA-4E22-B42C-9F7219596FB9}" srcOrd="3" destOrd="0" presId="urn:microsoft.com/office/officeart/2005/8/layout/pyramid2"/>
    <dgm:cxn modelId="{97F22291-0B49-4C3F-BF1D-87E3133F043C}" type="presParOf" srcId="{FB2D5360-E697-4150-8AAB-890241089ED2}" destId="{D49ED5E5-E24C-401D-9A66-3E7757FCE306}" srcOrd="4" destOrd="0" presId="urn:microsoft.com/office/officeart/2005/8/layout/pyramid2"/>
    <dgm:cxn modelId="{F5FCC4EF-80D7-4AAD-94F9-EA8CB71B5D17}" type="presParOf" srcId="{FB2D5360-E697-4150-8AAB-890241089ED2}" destId="{E519708E-3453-407C-847B-1A140043B0DC}" srcOrd="5" destOrd="0" presId="urn:microsoft.com/office/officeart/2005/8/layout/pyramid2"/>
    <dgm:cxn modelId="{88C74550-85AE-4D80-925C-95737935F035}" type="presParOf" srcId="{FB2D5360-E697-4150-8AAB-890241089ED2}" destId="{2526CC7C-823C-47AE-A55C-826CA9D395FF}" srcOrd="6" destOrd="0" presId="urn:microsoft.com/office/officeart/2005/8/layout/pyramid2"/>
    <dgm:cxn modelId="{8FF71DC9-461F-4EC7-B4BB-BC55D7425F4D}" type="presParOf" srcId="{FB2D5360-E697-4150-8AAB-890241089ED2}" destId="{E376A113-B299-4D7A-867C-BA1B7EF37149}" srcOrd="7" destOrd="0" presId="urn:microsoft.com/office/officeart/2005/8/layout/pyramid2"/>
    <dgm:cxn modelId="{06242F8A-F35E-4851-A80E-4093474E2D67}" type="presParOf" srcId="{FB2D5360-E697-4150-8AAB-890241089ED2}" destId="{B707244C-CDA6-4922-B69E-BDE0C05A33FF}" srcOrd="8" destOrd="0" presId="urn:microsoft.com/office/officeart/2005/8/layout/pyramid2"/>
    <dgm:cxn modelId="{E60AB5C1-2AB9-42BA-B5CF-25B6E8C02762}" type="presParOf" srcId="{FB2D5360-E697-4150-8AAB-890241089ED2}" destId="{EF9EE261-CBA9-4C4A-B6A5-2DE2FDBCBF52}" srcOrd="9" destOrd="0" presId="urn:microsoft.com/office/officeart/2005/8/layout/pyramid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56C04CA9-525A-4847-B3B1-E2F89DB31252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F692469-C71B-4560-9403-4EF17BAFB077}">
      <dgm:prSet phldrT="[Текст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sz="4000" dirty="0" smtClean="0"/>
            <a:t>Тяжесть труда</a:t>
          </a:r>
          <a:endParaRPr lang="ru-RU" sz="4000" dirty="0"/>
        </a:p>
      </dgm:t>
    </dgm:pt>
    <dgm:pt modelId="{8CFF8EDA-F9C4-4409-A2EE-25D9DE13D7A0}" type="parTrans" cxnId="{FADE03AD-6F55-455B-89FF-D5112EB3D637}">
      <dgm:prSet/>
      <dgm:spPr/>
      <dgm:t>
        <a:bodyPr/>
        <a:lstStyle/>
        <a:p>
          <a:endParaRPr lang="ru-RU"/>
        </a:p>
      </dgm:t>
    </dgm:pt>
    <dgm:pt modelId="{F728C03D-63CB-46C2-8710-851522212738}" type="sibTrans" cxnId="{FADE03AD-6F55-455B-89FF-D5112EB3D637}">
      <dgm:prSet/>
      <dgm:spPr/>
      <dgm:t>
        <a:bodyPr/>
        <a:lstStyle/>
        <a:p>
          <a:endParaRPr lang="ru-RU"/>
        </a:p>
      </dgm:t>
    </dgm:pt>
    <dgm:pt modelId="{7AD98F2B-9CE2-4A74-B90D-3221DB514B73}">
      <dgm:prSet phldrT="[Текст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sz="4000" dirty="0" smtClean="0"/>
            <a:t>Напряженность труда</a:t>
          </a:r>
          <a:endParaRPr lang="ru-RU" sz="4000" dirty="0"/>
        </a:p>
      </dgm:t>
    </dgm:pt>
    <dgm:pt modelId="{BA09A759-66FC-4C9C-A720-E37D18E1F5DE}" type="parTrans" cxnId="{23D1A1C9-3F6A-41D0-AA89-95A6E5FFEA3D}">
      <dgm:prSet/>
      <dgm:spPr/>
      <dgm:t>
        <a:bodyPr/>
        <a:lstStyle/>
        <a:p>
          <a:endParaRPr lang="ru-RU"/>
        </a:p>
      </dgm:t>
    </dgm:pt>
    <dgm:pt modelId="{CE925C63-1810-4D7F-A4BE-0FA5BE3B2119}" type="sibTrans" cxnId="{23D1A1C9-3F6A-41D0-AA89-95A6E5FFEA3D}">
      <dgm:prSet/>
      <dgm:spPr/>
      <dgm:t>
        <a:bodyPr/>
        <a:lstStyle/>
        <a:p>
          <a:endParaRPr lang="ru-RU"/>
        </a:p>
      </dgm:t>
    </dgm:pt>
    <dgm:pt modelId="{3847C1AA-F2A0-4077-A889-13060A3E1D23}" type="pres">
      <dgm:prSet presAssocID="{56C04CA9-525A-4847-B3B1-E2F89DB3125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61729E-DDA7-41D4-A9F4-FBCF84DA7973}" type="pres">
      <dgm:prSet presAssocID="{4F692469-C71B-4560-9403-4EF17BAFB077}" presName="node" presStyleLbl="node1" presStyleIdx="0" presStyleCnt="2" custLinFactNeighborX="-265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EF53CB-F8DE-4D7D-947A-795286202D01}" type="pres">
      <dgm:prSet presAssocID="{F728C03D-63CB-46C2-8710-851522212738}" presName="sibTrans" presStyleCnt="0"/>
      <dgm:spPr/>
    </dgm:pt>
    <dgm:pt modelId="{5F8965EA-1BB4-445D-8472-368F08020FA4}" type="pres">
      <dgm:prSet presAssocID="{7AD98F2B-9CE2-4A74-B90D-3221DB514B73}" presName="node" presStyleLbl="node1" presStyleIdx="1" presStyleCnt="2" custLinFactNeighborX="-4599" custLinFactNeighborY="16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E93282-32EB-4137-AA0D-C5FE44763B01}" type="presOf" srcId="{4F692469-C71B-4560-9403-4EF17BAFB077}" destId="{A261729E-DDA7-41D4-A9F4-FBCF84DA7973}" srcOrd="0" destOrd="0" presId="urn:microsoft.com/office/officeart/2005/8/layout/hList6"/>
    <dgm:cxn modelId="{A94AD23F-CF1B-444F-964C-125B7B42B1F2}" type="presOf" srcId="{56C04CA9-525A-4847-B3B1-E2F89DB31252}" destId="{3847C1AA-F2A0-4077-A889-13060A3E1D23}" srcOrd="0" destOrd="0" presId="urn:microsoft.com/office/officeart/2005/8/layout/hList6"/>
    <dgm:cxn modelId="{23D1A1C9-3F6A-41D0-AA89-95A6E5FFEA3D}" srcId="{56C04CA9-525A-4847-B3B1-E2F89DB31252}" destId="{7AD98F2B-9CE2-4A74-B90D-3221DB514B73}" srcOrd="1" destOrd="0" parTransId="{BA09A759-66FC-4C9C-A720-E37D18E1F5DE}" sibTransId="{CE925C63-1810-4D7F-A4BE-0FA5BE3B2119}"/>
    <dgm:cxn modelId="{FADE03AD-6F55-455B-89FF-D5112EB3D637}" srcId="{56C04CA9-525A-4847-B3B1-E2F89DB31252}" destId="{4F692469-C71B-4560-9403-4EF17BAFB077}" srcOrd="0" destOrd="0" parTransId="{8CFF8EDA-F9C4-4409-A2EE-25D9DE13D7A0}" sibTransId="{F728C03D-63CB-46C2-8710-851522212738}"/>
    <dgm:cxn modelId="{8494B97C-C4A2-4753-8842-A97C0E1F8A15}" type="presOf" srcId="{7AD98F2B-9CE2-4A74-B90D-3221DB514B73}" destId="{5F8965EA-1BB4-445D-8472-368F08020FA4}" srcOrd="0" destOrd="0" presId="urn:microsoft.com/office/officeart/2005/8/layout/hList6"/>
    <dgm:cxn modelId="{E33DE945-A96B-41CF-81E9-8A4D53102609}" type="presParOf" srcId="{3847C1AA-F2A0-4077-A889-13060A3E1D23}" destId="{A261729E-DDA7-41D4-A9F4-FBCF84DA7973}" srcOrd="0" destOrd="0" presId="urn:microsoft.com/office/officeart/2005/8/layout/hList6"/>
    <dgm:cxn modelId="{BBE0F607-FAB4-4E79-9AAA-5F984F70F6ED}" type="presParOf" srcId="{3847C1AA-F2A0-4077-A889-13060A3E1D23}" destId="{79EF53CB-F8DE-4D7D-947A-795286202D01}" srcOrd="1" destOrd="0" presId="urn:microsoft.com/office/officeart/2005/8/layout/hList6"/>
    <dgm:cxn modelId="{085DB9C2-83C3-4C6B-998D-C60F5CA90DF1}" type="presParOf" srcId="{3847C1AA-F2A0-4077-A889-13060A3E1D23}" destId="{5F8965EA-1BB4-445D-8472-368F08020FA4}" srcOrd="2" destOrd="0" presId="urn:microsoft.com/office/officeart/2005/8/layout/hList6"/>
  </dgm:cxnLst>
  <dgm:bg>
    <a:blipFill>
      <a:blip xmlns:r="http://schemas.openxmlformats.org/officeDocument/2006/relationships" r:embed="rId1"/>
      <a:tile tx="0" ty="0" sx="100000" sy="100000" flip="none" algn="tl"/>
    </a:blipFill>
  </dgm:bg>
  <dgm:whole/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B3D2012B-F214-4F55-B464-21AE636DC1D1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9D998B-4336-4AF5-84A4-11A204D8273F}">
      <dgm:prSet phldrT="[Текст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высшее образование</a:t>
          </a:r>
          <a:endParaRPr lang="ru-RU" sz="2400" b="1" dirty="0">
            <a:solidFill>
              <a:schemeClr val="tx1"/>
            </a:solidFill>
          </a:endParaRPr>
        </a:p>
      </dgm:t>
    </dgm:pt>
    <dgm:pt modelId="{8C1CC69C-2026-4E16-8CCC-9EA6E59D7AF1}" type="parTrans" cxnId="{2AC77B12-66FF-4840-9128-536DDCE63EBC}">
      <dgm:prSet/>
      <dgm:spPr/>
      <dgm:t>
        <a:bodyPr/>
        <a:lstStyle/>
        <a:p>
          <a:endParaRPr lang="ru-RU"/>
        </a:p>
      </dgm:t>
    </dgm:pt>
    <dgm:pt modelId="{1ED05157-C1FB-4757-ABE9-1FC43DC355BE}" type="sibTrans" cxnId="{2AC77B12-66FF-4840-9128-536DDCE63EBC}">
      <dgm:prSet/>
      <dgm:spPr/>
      <dgm:t>
        <a:bodyPr/>
        <a:lstStyle/>
        <a:p>
          <a:endParaRPr lang="ru-RU" dirty="0"/>
        </a:p>
      </dgm:t>
    </dgm:pt>
    <dgm:pt modelId="{AE558D16-539A-4DD5-A7E9-867ED9287683}">
      <dgm:prSet phldrT="[Текст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200" b="1" dirty="0" smtClean="0">
              <a:solidFill>
                <a:schemeClr val="tx1"/>
              </a:solidFill>
            </a:rPr>
            <a:t>дополнительное образование в области специальной оценки условий труда</a:t>
          </a:r>
          <a:endParaRPr lang="ru-RU" sz="2200" b="1" dirty="0">
            <a:solidFill>
              <a:schemeClr val="tx1"/>
            </a:solidFill>
          </a:endParaRPr>
        </a:p>
      </dgm:t>
    </dgm:pt>
    <dgm:pt modelId="{13E43B27-DADA-4F4A-B730-1C6B4FB0DC99}" type="parTrans" cxnId="{1D4511FC-7583-4656-A8D0-5CC453B377E1}">
      <dgm:prSet/>
      <dgm:spPr/>
      <dgm:t>
        <a:bodyPr/>
        <a:lstStyle/>
        <a:p>
          <a:endParaRPr lang="ru-RU"/>
        </a:p>
      </dgm:t>
    </dgm:pt>
    <dgm:pt modelId="{DE25968F-7AD4-4252-820A-CB228D7B43FF}" type="sibTrans" cxnId="{1D4511FC-7583-4656-A8D0-5CC453B377E1}">
      <dgm:prSet/>
      <dgm:spPr/>
      <dgm:t>
        <a:bodyPr/>
        <a:lstStyle/>
        <a:p>
          <a:endParaRPr lang="ru-RU" dirty="0"/>
        </a:p>
      </dgm:t>
    </dgm:pt>
    <dgm:pt modelId="{A0C5F1F1-A1B9-4243-A3F6-7195F449690D}">
      <dgm:prSet phldrT="[Текст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опыт работы в области оценки условий труда</a:t>
          </a:r>
          <a:endParaRPr lang="ru-RU" sz="2400" b="1" dirty="0">
            <a:solidFill>
              <a:schemeClr val="tx1"/>
            </a:solidFill>
          </a:endParaRPr>
        </a:p>
      </dgm:t>
    </dgm:pt>
    <dgm:pt modelId="{ACA0FEBB-9AB6-49BB-91B6-5590240374F6}" type="parTrans" cxnId="{8B83CD4C-D6DD-4810-A290-8F7EBE9A0445}">
      <dgm:prSet/>
      <dgm:spPr/>
      <dgm:t>
        <a:bodyPr/>
        <a:lstStyle/>
        <a:p>
          <a:endParaRPr lang="ru-RU"/>
        </a:p>
      </dgm:t>
    </dgm:pt>
    <dgm:pt modelId="{3DD38AA2-81F1-4F4B-9151-95CD84465131}" type="sibTrans" cxnId="{8B83CD4C-D6DD-4810-A290-8F7EBE9A0445}">
      <dgm:prSet/>
      <dgm:spPr/>
      <dgm:t>
        <a:bodyPr/>
        <a:lstStyle/>
        <a:p>
          <a:endParaRPr lang="ru-RU" dirty="0"/>
        </a:p>
      </dgm:t>
    </dgm:pt>
    <dgm:pt modelId="{13259E91-3A03-4FDD-A9C7-9BBA5CFD4450}">
      <dgm:prSet phldrT="[Текст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</a:rPr>
            <a:t>сертификат эксперта</a:t>
          </a:r>
          <a:endParaRPr lang="ru-RU" sz="2400" b="1" dirty="0">
            <a:solidFill>
              <a:schemeClr val="tx1"/>
            </a:solidFill>
          </a:endParaRPr>
        </a:p>
      </dgm:t>
    </dgm:pt>
    <dgm:pt modelId="{814A595C-745A-4716-8694-07112F63EDF4}" type="parTrans" cxnId="{E7BA8D6A-6F08-4611-9D06-C57356551AF2}">
      <dgm:prSet/>
      <dgm:spPr/>
      <dgm:t>
        <a:bodyPr/>
        <a:lstStyle/>
        <a:p>
          <a:endParaRPr lang="ru-RU"/>
        </a:p>
      </dgm:t>
    </dgm:pt>
    <dgm:pt modelId="{75B30DB2-13A0-4FF6-8457-0B0D0465F834}" type="sibTrans" cxnId="{E7BA8D6A-6F08-4611-9D06-C57356551AF2}">
      <dgm:prSet/>
      <dgm:spPr/>
      <dgm:t>
        <a:bodyPr/>
        <a:lstStyle/>
        <a:p>
          <a:endParaRPr lang="ru-RU" dirty="0"/>
        </a:p>
      </dgm:t>
    </dgm:pt>
    <dgm:pt modelId="{82323752-98D3-4334-B1FC-65A99D618736}">
      <dgm:prSet phldrT="[Текст]"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200" b="1" dirty="0" smtClean="0">
              <a:solidFill>
                <a:schemeClr val="bg1"/>
              </a:solidFill>
            </a:rPr>
            <a:t>медицинское образование (для не менее чем одного эксперта)</a:t>
          </a:r>
          <a:endParaRPr lang="ru-RU" sz="2200" b="1" dirty="0">
            <a:solidFill>
              <a:schemeClr val="bg1"/>
            </a:solidFill>
          </a:endParaRPr>
        </a:p>
      </dgm:t>
    </dgm:pt>
    <dgm:pt modelId="{6ADAFA90-AEB6-4882-805D-D45D98403DE1}" type="parTrans" cxnId="{2DF5F49E-51E9-46C9-AC24-DCEBFE07D181}">
      <dgm:prSet/>
      <dgm:spPr/>
      <dgm:t>
        <a:bodyPr/>
        <a:lstStyle/>
        <a:p>
          <a:endParaRPr lang="ru-RU"/>
        </a:p>
      </dgm:t>
    </dgm:pt>
    <dgm:pt modelId="{A630642B-1BF2-443F-9035-071A62902CAC}" type="sibTrans" cxnId="{2DF5F49E-51E9-46C9-AC24-DCEBFE07D181}">
      <dgm:prSet/>
      <dgm:spPr/>
      <dgm:t>
        <a:bodyPr/>
        <a:lstStyle/>
        <a:p>
          <a:endParaRPr lang="ru-RU" dirty="0"/>
        </a:p>
      </dgm:t>
    </dgm:pt>
    <dgm:pt modelId="{F8DB2A5D-27A9-4563-BA90-A00A4C2972AB}" type="pres">
      <dgm:prSet presAssocID="{B3D2012B-F214-4F55-B464-21AE636DC1D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C17806-C0E0-4316-9024-04446F654F5A}" type="pres">
      <dgm:prSet presAssocID="{939D998B-4336-4AF5-84A4-11A204D8273F}" presName="node" presStyleLbl="node1" presStyleIdx="0" presStyleCnt="5" custScaleX="175697" custRadScaleRad="103590" custRadScaleInc="41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4DB469-C205-4C40-A3D5-4D95AA5B8BE6}" type="pres">
      <dgm:prSet presAssocID="{1ED05157-C1FB-4757-ABE9-1FC43DC355BE}" presName="sibTrans" presStyleLbl="sibTrans2D1" presStyleIdx="0" presStyleCnt="5"/>
      <dgm:spPr/>
      <dgm:t>
        <a:bodyPr/>
        <a:lstStyle/>
        <a:p>
          <a:endParaRPr lang="ru-RU"/>
        </a:p>
      </dgm:t>
    </dgm:pt>
    <dgm:pt modelId="{3BB1B250-8282-4232-8D3C-487EBE0FE78B}" type="pres">
      <dgm:prSet presAssocID="{1ED05157-C1FB-4757-ABE9-1FC43DC355BE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66624927-5441-44A8-B5A1-BAB310BD166A}" type="pres">
      <dgm:prSet presAssocID="{AE558D16-539A-4DD5-A7E9-867ED9287683}" presName="node" presStyleLbl="node1" presStyleIdx="1" presStyleCnt="5" custScaleX="207841" custScaleY="159603" custRadScaleRad="139094" custRadScaleInc="22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34A66C-DF42-40A4-A689-395993EA2855}" type="pres">
      <dgm:prSet presAssocID="{DE25968F-7AD4-4252-820A-CB228D7B43FF}" presName="sibTrans" presStyleLbl="sibTrans2D1" presStyleIdx="1" presStyleCnt="5"/>
      <dgm:spPr/>
      <dgm:t>
        <a:bodyPr/>
        <a:lstStyle/>
        <a:p>
          <a:endParaRPr lang="ru-RU"/>
        </a:p>
      </dgm:t>
    </dgm:pt>
    <dgm:pt modelId="{5AA8BBE2-75AC-44F9-9939-13F124B70988}" type="pres">
      <dgm:prSet presAssocID="{DE25968F-7AD4-4252-820A-CB228D7B43FF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E61B9703-DB09-4CED-9C57-5EA3A2F55158}" type="pres">
      <dgm:prSet presAssocID="{A0C5F1F1-A1B9-4243-A3F6-7195F449690D}" presName="node" presStyleLbl="node1" presStyleIdx="2" presStyleCnt="5" custScaleX="197840" custRadScaleRad="96855" custRadScaleInc="138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F5C871-C349-4A5B-941D-32FD23C260C1}" type="pres">
      <dgm:prSet presAssocID="{3DD38AA2-81F1-4F4B-9151-95CD84465131}" presName="sibTrans" presStyleLbl="sibTrans2D1" presStyleIdx="2" presStyleCnt="5"/>
      <dgm:spPr/>
      <dgm:t>
        <a:bodyPr/>
        <a:lstStyle/>
        <a:p>
          <a:endParaRPr lang="ru-RU"/>
        </a:p>
      </dgm:t>
    </dgm:pt>
    <dgm:pt modelId="{70B807E3-4B17-48CF-B02D-AA710D968909}" type="pres">
      <dgm:prSet presAssocID="{3DD38AA2-81F1-4F4B-9151-95CD84465131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7E983153-69C4-4F6A-9E3A-4CD483F225F7}" type="pres">
      <dgm:prSet presAssocID="{13259E91-3A03-4FDD-A9C7-9BBA5CFD4450}" presName="node" presStyleLbl="node1" presStyleIdx="3" presStyleCnt="5" custScaleX="171197" custRadScaleRad="145688" custRadScaleInc="592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58FC92-F17E-4C9D-A296-B8D121BBDE4D}" type="pres">
      <dgm:prSet presAssocID="{75B30DB2-13A0-4FF6-8457-0B0D0465F834}" presName="sibTrans" presStyleLbl="sibTrans2D1" presStyleIdx="3" presStyleCnt="5"/>
      <dgm:spPr/>
      <dgm:t>
        <a:bodyPr/>
        <a:lstStyle/>
        <a:p>
          <a:endParaRPr lang="ru-RU"/>
        </a:p>
      </dgm:t>
    </dgm:pt>
    <dgm:pt modelId="{C99ED2DE-F533-4694-ACFA-6E15E73B190B}" type="pres">
      <dgm:prSet presAssocID="{75B30DB2-13A0-4FF6-8457-0B0D0465F834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39F875E6-17D4-4824-9005-02EEE976DD48}" type="pres">
      <dgm:prSet presAssocID="{82323752-98D3-4334-B1FC-65A99D618736}" presName="node" presStyleLbl="node1" presStyleIdx="4" presStyleCnt="5" custScaleX="165307" custScaleY="177506" custRadScaleRad="152962" custRadScaleInc="93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8A856E-8DD5-43D1-A7F5-32F9E9274DD8}" type="pres">
      <dgm:prSet presAssocID="{A630642B-1BF2-443F-9035-071A62902CAC}" presName="sibTrans" presStyleLbl="sibTrans2D1" presStyleIdx="4" presStyleCnt="5"/>
      <dgm:spPr/>
      <dgm:t>
        <a:bodyPr/>
        <a:lstStyle/>
        <a:p>
          <a:endParaRPr lang="ru-RU"/>
        </a:p>
      </dgm:t>
    </dgm:pt>
    <dgm:pt modelId="{2D2F2F85-F145-40E3-88B9-0D18E4DC05C4}" type="pres">
      <dgm:prSet presAssocID="{A630642B-1BF2-443F-9035-071A62902CAC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06236027-8FB3-46D7-B3DC-A30B6F04917B}" type="presOf" srcId="{3DD38AA2-81F1-4F4B-9151-95CD84465131}" destId="{45F5C871-C349-4A5B-941D-32FD23C260C1}" srcOrd="0" destOrd="0" presId="urn:microsoft.com/office/officeart/2005/8/layout/cycle2"/>
    <dgm:cxn modelId="{18330ECB-BD81-407C-A69C-32B29007B74E}" type="presOf" srcId="{13259E91-3A03-4FDD-A9C7-9BBA5CFD4450}" destId="{7E983153-69C4-4F6A-9E3A-4CD483F225F7}" srcOrd="0" destOrd="0" presId="urn:microsoft.com/office/officeart/2005/8/layout/cycle2"/>
    <dgm:cxn modelId="{8AB2BDA6-6D97-4596-BB00-5296D9BA39E0}" type="presOf" srcId="{82323752-98D3-4334-B1FC-65A99D618736}" destId="{39F875E6-17D4-4824-9005-02EEE976DD48}" srcOrd="0" destOrd="0" presId="urn:microsoft.com/office/officeart/2005/8/layout/cycle2"/>
    <dgm:cxn modelId="{2AC77B12-66FF-4840-9128-536DDCE63EBC}" srcId="{B3D2012B-F214-4F55-B464-21AE636DC1D1}" destId="{939D998B-4336-4AF5-84A4-11A204D8273F}" srcOrd="0" destOrd="0" parTransId="{8C1CC69C-2026-4E16-8CCC-9EA6E59D7AF1}" sibTransId="{1ED05157-C1FB-4757-ABE9-1FC43DC355BE}"/>
    <dgm:cxn modelId="{02308D29-87F3-4EE0-B145-9C1C0A931F8E}" type="presOf" srcId="{75B30DB2-13A0-4FF6-8457-0B0D0465F834}" destId="{1558FC92-F17E-4C9D-A296-B8D121BBDE4D}" srcOrd="0" destOrd="0" presId="urn:microsoft.com/office/officeart/2005/8/layout/cycle2"/>
    <dgm:cxn modelId="{EC872E9C-0069-4A9A-B7B3-12D23237D443}" type="presOf" srcId="{B3D2012B-F214-4F55-B464-21AE636DC1D1}" destId="{F8DB2A5D-27A9-4563-BA90-A00A4C2972AB}" srcOrd="0" destOrd="0" presId="urn:microsoft.com/office/officeart/2005/8/layout/cycle2"/>
    <dgm:cxn modelId="{DB5E1116-E445-41F7-A19A-EFE7ECD57971}" type="presOf" srcId="{AE558D16-539A-4DD5-A7E9-867ED9287683}" destId="{66624927-5441-44A8-B5A1-BAB310BD166A}" srcOrd="0" destOrd="0" presId="urn:microsoft.com/office/officeart/2005/8/layout/cycle2"/>
    <dgm:cxn modelId="{5C2C0A73-658A-414A-B662-4F9B5F732730}" type="presOf" srcId="{1ED05157-C1FB-4757-ABE9-1FC43DC355BE}" destId="{3BB1B250-8282-4232-8D3C-487EBE0FE78B}" srcOrd="1" destOrd="0" presId="urn:microsoft.com/office/officeart/2005/8/layout/cycle2"/>
    <dgm:cxn modelId="{2DF5F49E-51E9-46C9-AC24-DCEBFE07D181}" srcId="{B3D2012B-F214-4F55-B464-21AE636DC1D1}" destId="{82323752-98D3-4334-B1FC-65A99D618736}" srcOrd="4" destOrd="0" parTransId="{6ADAFA90-AEB6-4882-805D-D45D98403DE1}" sibTransId="{A630642B-1BF2-443F-9035-071A62902CAC}"/>
    <dgm:cxn modelId="{EBA53350-5DD0-41BF-823D-AFBE174CD120}" type="presOf" srcId="{DE25968F-7AD4-4252-820A-CB228D7B43FF}" destId="{5AA8BBE2-75AC-44F9-9939-13F124B70988}" srcOrd="1" destOrd="0" presId="urn:microsoft.com/office/officeart/2005/8/layout/cycle2"/>
    <dgm:cxn modelId="{7C662F26-9A57-482C-85C4-B1F0D78D85DF}" type="presOf" srcId="{A630642B-1BF2-443F-9035-071A62902CAC}" destId="{E88A856E-8DD5-43D1-A7F5-32F9E9274DD8}" srcOrd="0" destOrd="0" presId="urn:microsoft.com/office/officeart/2005/8/layout/cycle2"/>
    <dgm:cxn modelId="{D8A366C7-3B32-418F-89B0-8EB2C84E7421}" type="presOf" srcId="{A0C5F1F1-A1B9-4243-A3F6-7195F449690D}" destId="{E61B9703-DB09-4CED-9C57-5EA3A2F55158}" srcOrd="0" destOrd="0" presId="urn:microsoft.com/office/officeart/2005/8/layout/cycle2"/>
    <dgm:cxn modelId="{8B83CD4C-D6DD-4810-A290-8F7EBE9A0445}" srcId="{B3D2012B-F214-4F55-B464-21AE636DC1D1}" destId="{A0C5F1F1-A1B9-4243-A3F6-7195F449690D}" srcOrd="2" destOrd="0" parTransId="{ACA0FEBB-9AB6-49BB-91B6-5590240374F6}" sibTransId="{3DD38AA2-81F1-4F4B-9151-95CD84465131}"/>
    <dgm:cxn modelId="{2D173A75-4FAA-4DDD-9728-9591D06721C8}" type="presOf" srcId="{3DD38AA2-81F1-4F4B-9151-95CD84465131}" destId="{70B807E3-4B17-48CF-B02D-AA710D968909}" srcOrd="1" destOrd="0" presId="urn:microsoft.com/office/officeart/2005/8/layout/cycle2"/>
    <dgm:cxn modelId="{FCE37E29-B477-4E7F-8A9D-56BF5C3F7A60}" type="presOf" srcId="{DE25968F-7AD4-4252-820A-CB228D7B43FF}" destId="{4734A66C-DF42-40A4-A689-395993EA2855}" srcOrd="0" destOrd="0" presId="urn:microsoft.com/office/officeart/2005/8/layout/cycle2"/>
    <dgm:cxn modelId="{D7008280-1C7F-49D4-82C2-322BE0A93495}" type="presOf" srcId="{A630642B-1BF2-443F-9035-071A62902CAC}" destId="{2D2F2F85-F145-40E3-88B9-0D18E4DC05C4}" srcOrd="1" destOrd="0" presId="urn:microsoft.com/office/officeart/2005/8/layout/cycle2"/>
    <dgm:cxn modelId="{E7BA8D6A-6F08-4611-9D06-C57356551AF2}" srcId="{B3D2012B-F214-4F55-B464-21AE636DC1D1}" destId="{13259E91-3A03-4FDD-A9C7-9BBA5CFD4450}" srcOrd="3" destOrd="0" parTransId="{814A595C-745A-4716-8694-07112F63EDF4}" sibTransId="{75B30DB2-13A0-4FF6-8457-0B0D0465F834}"/>
    <dgm:cxn modelId="{FE821ADC-1159-4641-B41A-81274482B80E}" type="presOf" srcId="{939D998B-4336-4AF5-84A4-11A204D8273F}" destId="{5AC17806-C0E0-4316-9024-04446F654F5A}" srcOrd="0" destOrd="0" presId="urn:microsoft.com/office/officeart/2005/8/layout/cycle2"/>
    <dgm:cxn modelId="{1D4511FC-7583-4656-A8D0-5CC453B377E1}" srcId="{B3D2012B-F214-4F55-B464-21AE636DC1D1}" destId="{AE558D16-539A-4DD5-A7E9-867ED9287683}" srcOrd="1" destOrd="0" parTransId="{13E43B27-DADA-4F4A-B730-1C6B4FB0DC99}" sibTransId="{DE25968F-7AD4-4252-820A-CB228D7B43FF}"/>
    <dgm:cxn modelId="{DB8049E1-4F6C-4583-8DF9-C7A889079562}" type="presOf" srcId="{1ED05157-C1FB-4757-ABE9-1FC43DC355BE}" destId="{644DB469-C205-4C40-A3D5-4D95AA5B8BE6}" srcOrd="0" destOrd="0" presId="urn:microsoft.com/office/officeart/2005/8/layout/cycle2"/>
    <dgm:cxn modelId="{ED31DA21-3C8C-4D12-92A3-17D8CC422EBF}" type="presOf" srcId="{75B30DB2-13A0-4FF6-8457-0B0D0465F834}" destId="{C99ED2DE-F533-4694-ACFA-6E15E73B190B}" srcOrd="1" destOrd="0" presId="urn:microsoft.com/office/officeart/2005/8/layout/cycle2"/>
    <dgm:cxn modelId="{4E745BE5-A8C0-4924-91D6-E3D6EA639AAE}" type="presParOf" srcId="{F8DB2A5D-27A9-4563-BA90-A00A4C2972AB}" destId="{5AC17806-C0E0-4316-9024-04446F654F5A}" srcOrd="0" destOrd="0" presId="urn:microsoft.com/office/officeart/2005/8/layout/cycle2"/>
    <dgm:cxn modelId="{DFEB69DB-4099-46A3-A2FE-E3CA803FCAB4}" type="presParOf" srcId="{F8DB2A5D-27A9-4563-BA90-A00A4C2972AB}" destId="{644DB469-C205-4C40-A3D5-4D95AA5B8BE6}" srcOrd="1" destOrd="0" presId="urn:microsoft.com/office/officeart/2005/8/layout/cycle2"/>
    <dgm:cxn modelId="{7395C970-24CA-4EB9-98C4-4D45A33A0CE3}" type="presParOf" srcId="{644DB469-C205-4C40-A3D5-4D95AA5B8BE6}" destId="{3BB1B250-8282-4232-8D3C-487EBE0FE78B}" srcOrd="0" destOrd="0" presId="urn:microsoft.com/office/officeart/2005/8/layout/cycle2"/>
    <dgm:cxn modelId="{5FED514B-E56B-49F1-998B-C4E37A14CE5B}" type="presParOf" srcId="{F8DB2A5D-27A9-4563-BA90-A00A4C2972AB}" destId="{66624927-5441-44A8-B5A1-BAB310BD166A}" srcOrd="2" destOrd="0" presId="urn:microsoft.com/office/officeart/2005/8/layout/cycle2"/>
    <dgm:cxn modelId="{0D71BCDE-A64E-44AC-A18C-BF283F5C1426}" type="presParOf" srcId="{F8DB2A5D-27A9-4563-BA90-A00A4C2972AB}" destId="{4734A66C-DF42-40A4-A689-395993EA2855}" srcOrd="3" destOrd="0" presId="urn:microsoft.com/office/officeart/2005/8/layout/cycle2"/>
    <dgm:cxn modelId="{59C3EEFC-81E4-45FB-866D-84EB5B42727E}" type="presParOf" srcId="{4734A66C-DF42-40A4-A689-395993EA2855}" destId="{5AA8BBE2-75AC-44F9-9939-13F124B70988}" srcOrd="0" destOrd="0" presId="urn:microsoft.com/office/officeart/2005/8/layout/cycle2"/>
    <dgm:cxn modelId="{126C836D-F70C-4B82-8387-4BBAA10B79D6}" type="presParOf" srcId="{F8DB2A5D-27A9-4563-BA90-A00A4C2972AB}" destId="{E61B9703-DB09-4CED-9C57-5EA3A2F55158}" srcOrd="4" destOrd="0" presId="urn:microsoft.com/office/officeart/2005/8/layout/cycle2"/>
    <dgm:cxn modelId="{2266290C-BE57-43F5-BD21-CC16514395FF}" type="presParOf" srcId="{F8DB2A5D-27A9-4563-BA90-A00A4C2972AB}" destId="{45F5C871-C349-4A5B-941D-32FD23C260C1}" srcOrd="5" destOrd="0" presId="urn:microsoft.com/office/officeart/2005/8/layout/cycle2"/>
    <dgm:cxn modelId="{BF212447-2EF6-4FE7-83A2-537D17B329EA}" type="presParOf" srcId="{45F5C871-C349-4A5B-941D-32FD23C260C1}" destId="{70B807E3-4B17-48CF-B02D-AA710D968909}" srcOrd="0" destOrd="0" presId="urn:microsoft.com/office/officeart/2005/8/layout/cycle2"/>
    <dgm:cxn modelId="{A7D74123-B157-4F60-AB99-0CB8D3D0D64A}" type="presParOf" srcId="{F8DB2A5D-27A9-4563-BA90-A00A4C2972AB}" destId="{7E983153-69C4-4F6A-9E3A-4CD483F225F7}" srcOrd="6" destOrd="0" presId="urn:microsoft.com/office/officeart/2005/8/layout/cycle2"/>
    <dgm:cxn modelId="{73048E18-D3E5-4685-BEF8-4639CC48B30F}" type="presParOf" srcId="{F8DB2A5D-27A9-4563-BA90-A00A4C2972AB}" destId="{1558FC92-F17E-4C9D-A296-B8D121BBDE4D}" srcOrd="7" destOrd="0" presId="urn:microsoft.com/office/officeart/2005/8/layout/cycle2"/>
    <dgm:cxn modelId="{CE9C3780-E8BC-4892-8716-F7946CEB5F8D}" type="presParOf" srcId="{1558FC92-F17E-4C9D-A296-B8D121BBDE4D}" destId="{C99ED2DE-F533-4694-ACFA-6E15E73B190B}" srcOrd="0" destOrd="0" presId="urn:microsoft.com/office/officeart/2005/8/layout/cycle2"/>
    <dgm:cxn modelId="{095BCC7E-0F31-4CDB-AC1C-F28F7BC45B8F}" type="presParOf" srcId="{F8DB2A5D-27A9-4563-BA90-A00A4C2972AB}" destId="{39F875E6-17D4-4824-9005-02EEE976DD48}" srcOrd="8" destOrd="0" presId="urn:microsoft.com/office/officeart/2005/8/layout/cycle2"/>
    <dgm:cxn modelId="{EEF13508-D03B-4D76-959E-73D62E424F3F}" type="presParOf" srcId="{F8DB2A5D-27A9-4563-BA90-A00A4C2972AB}" destId="{E88A856E-8DD5-43D1-A7F5-32F9E9274DD8}" srcOrd="9" destOrd="0" presId="urn:microsoft.com/office/officeart/2005/8/layout/cycle2"/>
    <dgm:cxn modelId="{5FD6F325-FF4E-4EB6-B5FA-3ECB10593E8F}" type="presParOf" srcId="{E88A856E-8DD5-43D1-A7F5-32F9E9274DD8}" destId="{2D2F2F85-F145-40E3-88B9-0D18E4DC05C4}" srcOrd="0" destOrd="0" presId="urn:microsoft.com/office/officeart/2005/8/layout/cycle2"/>
  </dgm:cxnLst>
  <dgm:bg>
    <a:blipFill>
      <a:blip xmlns:r="http://schemas.openxmlformats.org/officeDocument/2006/relationships" r:embed="rId1"/>
      <a:tile tx="0" ty="0" sx="100000" sy="100000" flip="none" algn="tl"/>
    </a:blipFill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7660D27A-0518-4FA6-B295-334DEE5877A9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A5F04E23-AA1C-40A2-8B45-55AB0FA3A243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algn="l"/>
          <a:r>
            <a:rPr lang="ru-RU" sz="3600" dirty="0" smtClean="0"/>
            <a:t>НЕДОПУЩЕНИЕ КОНФЛИКТА ИНТЕРЕСОВ</a:t>
          </a:r>
          <a:endParaRPr lang="ru-RU" sz="3600" dirty="0"/>
        </a:p>
      </dgm:t>
    </dgm:pt>
    <dgm:pt modelId="{7AF0DDA1-F650-4986-B2C5-FD13599C6F4F}" type="parTrans" cxnId="{C2F4B025-0095-47CA-8682-E1F620D2B896}">
      <dgm:prSet/>
      <dgm:spPr/>
      <dgm:t>
        <a:bodyPr/>
        <a:lstStyle/>
        <a:p>
          <a:endParaRPr lang="ru-RU" sz="3600"/>
        </a:p>
      </dgm:t>
    </dgm:pt>
    <dgm:pt modelId="{03342B86-7EF0-4349-9176-1CECD47E0F70}" type="sibTrans" cxnId="{C2F4B025-0095-47CA-8682-E1F620D2B896}">
      <dgm:prSet/>
      <dgm:spPr/>
      <dgm:t>
        <a:bodyPr/>
        <a:lstStyle/>
        <a:p>
          <a:endParaRPr lang="ru-RU" sz="3600"/>
        </a:p>
      </dgm:t>
    </dgm:pt>
    <dgm:pt modelId="{CD9439BD-924C-485E-BFB8-484DF8EB2501}">
      <dgm:prSet phldrT="[Текст]" custT="1"/>
      <dgm:spPr/>
      <dgm:t>
        <a:bodyPr/>
        <a:lstStyle/>
        <a:p>
          <a:endParaRPr lang="ru-RU" sz="3600" dirty="0"/>
        </a:p>
      </dgm:t>
    </dgm:pt>
    <dgm:pt modelId="{F69B3C0C-0054-47F0-BD56-356882EEAC79}" type="parTrans" cxnId="{CF1016EB-15EE-48C4-9D7F-D9B8DF8CC931}">
      <dgm:prSet/>
      <dgm:spPr/>
      <dgm:t>
        <a:bodyPr/>
        <a:lstStyle/>
        <a:p>
          <a:endParaRPr lang="ru-RU" sz="3600"/>
        </a:p>
      </dgm:t>
    </dgm:pt>
    <dgm:pt modelId="{F0A4A0B9-8174-4C6B-825E-5EE412F628F0}" type="sibTrans" cxnId="{CF1016EB-15EE-48C4-9D7F-D9B8DF8CC931}">
      <dgm:prSet/>
      <dgm:spPr/>
      <dgm:t>
        <a:bodyPr/>
        <a:lstStyle/>
        <a:p>
          <a:endParaRPr lang="ru-RU" sz="3600"/>
        </a:p>
      </dgm:t>
    </dgm:pt>
    <dgm:pt modelId="{89EE08D4-DEDB-4AB6-B8F7-5B6AFDF0FABB}">
      <dgm:prSet phldrT="[Текст]" custT="1"/>
      <dgm:spPr/>
      <dgm:t>
        <a:bodyPr/>
        <a:lstStyle/>
        <a:p>
          <a:r>
            <a:rPr lang="ru-RU" sz="3000" baseline="0" dirty="0" smtClean="0"/>
            <a:t>ДЕНЕЖНОЕ ВОЗНАГРАЖДЕНИЕ НЕ МОЖЕТ БЫТЬ В ЗАВИСИМОСТИ ОТ РЕЗУЛЬТАТОВ ОЦЕНКИ</a:t>
          </a:r>
          <a:endParaRPr lang="ru-RU" sz="3000" baseline="0" dirty="0"/>
        </a:p>
      </dgm:t>
    </dgm:pt>
    <dgm:pt modelId="{FE4E2F4C-7CE3-4A86-8F65-780FAC960F8B}" type="parTrans" cxnId="{852FEE3D-3277-4CFA-BDA0-E4D15E1E76BD}">
      <dgm:prSet/>
      <dgm:spPr/>
      <dgm:t>
        <a:bodyPr/>
        <a:lstStyle/>
        <a:p>
          <a:endParaRPr lang="ru-RU" sz="3600"/>
        </a:p>
      </dgm:t>
    </dgm:pt>
    <dgm:pt modelId="{158412D4-5D6D-48F9-8559-7D4983FBB1B1}" type="sibTrans" cxnId="{852FEE3D-3277-4CFA-BDA0-E4D15E1E76BD}">
      <dgm:prSet/>
      <dgm:spPr/>
      <dgm:t>
        <a:bodyPr/>
        <a:lstStyle/>
        <a:p>
          <a:endParaRPr lang="ru-RU" sz="3600"/>
        </a:p>
      </dgm:t>
    </dgm:pt>
    <dgm:pt modelId="{AEF5D327-2F74-4F80-ACC0-9E92374CD523}">
      <dgm:prSet phldrT="[Текст]" custT="1"/>
      <dgm:spPr/>
      <dgm:t>
        <a:bodyPr/>
        <a:lstStyle/>
        <a:p>
          <a:endParaRPr lang="ru-RU" sz="3600" dirty="0"/>
        </a:p>
      </dgm:t>
    </dgm:pt>
    <dgm:pt modelId="{37430CE2-697C-48CD-A131-C380BAFE20F4}" type="parTrans" cxnId="{1611A59F-81F4-48F1-8970-5F72DEF9FECD}">
      <dgm:prSet/>
      <dgm:spPr/>
      <dgm:t>
        <a:bodyPr/>
        <a:lstStyle/>
        <a:p>
          <a:endParaRPr lang="ru-RU" sz="3600"/>
        </a:p>
      </dgm:t>
    </dgm:pt>
    <dgm:pt modelId="{B121B81B-FBFA-4719-8927-1AED2A83FB4A}" type="sibTrans" cxnId="{1611A59F-81F4-48F1-8970-5F72DEF9FECD}">
      <dgm:prSet/>
      <dgm:spPr/>
      <dgm:t>
        <a:bodyPr/>
        <a:lstStyle/>
        <a:p>
          <a:endParaRPr lang="ru-RU" sz="3600"/>
        </a:p>
      </dgm:t>
    </dgm:pt>
    <dgm:pt modelId="{0C61914B-C2C8-4650-AFE9-3C412A4A7820}">
      <dgm:prSet phldrT="[Текст]" custT="1"/>
      <dgm:spPr/>
      <dgm:t>
        <a:bodyPr/>
        <a:lstStyle/>
        <a:p>
          <a:pPr algn="r"/>
          <a:r>
            <a:rPr lang="ru-RU" sz="3000" baseline="0" dirty="0" smtClean="0"/>
            <a:t>ОГРАНИЧЕНИЕ</a:t>
          </a:r>
          <a:r>
            <a:rPr lang="ru-RU" sz="3600" dirty="0" smtClean="0"/>
            <a:t> </a:t>
          </a:r>
          <a:r>
            <a:rPr lang="ru-RU" sz="3000" baseline="0" dirty="0" smtClean="0"/>
            <a:t>КРУГА ЛИЦ, ПРОВОДЯЩИХ СПЕЦИАЛЬНУЮ ОЦЕНКУ УСЛОВИЙ ТРУДА</a:t>
          </a:r>
          <a:endParaRPr lang="ru-RU" sz="3000" baseline="0" dirty="0"/>
        </a:p>
      </dgm:t>
    </dgm:pt>
    <dgm:pt modelId="{110B52D4-432F-4C60-A4DB-BCCAA9488590}" type="parTrans" cxnId="{7B006A2B-2961-4B8D-A395-51E17B5C6FED}">
      <dgm:prSet/>
      <dgm:spPr/>
      <dgm:t>
        <a:bodyPr/>
        <a:lstStyle/>
        <a:p>
          <a:endParaRPr lang="ru-RU"/>
        </a:p>
      </dgm:t>
    </dgm:pt>
    <dgm:pt modelId="{B706F9D3-14F0-49B9-9E40-81428843B757}" type="sibTrans" cxnId="{7B006A2B-2961-4B8D-A395-51E17B5C6FED}">
      <dgm:prSet/>
      <dgm:spPr/>
      <dgm:t>
        <a:bodyPr/>
        <a:lstStyle/>
        <a:p>
          <a:endParaRPr lang="ru-RU"/>
        </a:p>
      </dgm:t>
    </dgm:pt>
    <dgm:pt modelId="{C25E4736-0402-4FAC-A33B-120109767F9D}" type="pres">
      <dgm:prSet presAssocID="{7660D27A-0518-4FA6-B295-334DEE5877A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7138C1-2071-4119-88C8-0A3146100907}" type="pres">
      <dgm:prSet presAssocID="{A5F04E23-AA1C-40A2-8B45-55AB0FA3A24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220C2F-20D6-4204-AFA4-2E4A16CA8F8F}" type="pres">
      <dgm:prSet presAssocID="{A5F04E23-AA1C-40A2-8B45-55AB0FA3A243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5E24D9-ADF1-4264-AF32-75E52BE007A9}" type="pres">
      <dgm:prSet presAssocID="{0C61914B-C2C8-4650-AFE9-3C412A4A782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F229F1-762D-4EE4-8F4A-4DD4277DFB20}" type="pres">
      <dgm:prSet presAssocID="{B706F9D3-14F0-49B9-9E40-81428843B757}" presName="spacer" presStyleCnt="0"/>
      <dgm:spPr/>
    </dgm:pt>
    <dgm:pt modelId="{386D37F6-A164-4CE3-ACA0-C16277461AAA}" type="pres">
      <dgm:prSet presAssocID="{89EE08D4-DEDB-4AB6-B8F7-5B6AFDF0FAB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1DAEC4-864E-4551-8413-0E176BA048F8}" type="pres">
      <dgm:prSet presAssocID="{89EE08D4-DEDB-4AB6-B8F7-5B6AFDF0FABB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006A2B-2961-4B8D-A395-51E17B5C6FED}" srcId="{7660D27A-0518-4FA6-B295-334DEE5877A9}" destId="{0C61914B-C2C8-4650-AFE9-3C412A4A7820}" srcOrd="1" destOrd="0" parTransId="{110B52D4-432F-4C60-A4DB-BCCAA9488590}" sibTransId="{B706F9D3-14F0-49B9-9E40-81428843B757}"/>
    <dgm:cxn modelId="{65863141-3E71-4881-94CF-C234DC251333}" type="presOf" srcId="{CD9439BD-924C-485E-BFB8-484DF8EB2501}" destId="{E1220C2F-20D6-4204-AFA4-2E4A16CA8F8F}" srcOrd="0" destOrd="0" presId="urn:microsoft.com/office/officeart/2005/8/layout/vList2"/>
    <dgm:cxn modelId="{852FEE3D-3277-4CFA-BDA0-E4D15E1E76BD}" srcId="{7660D27A-0518-4FA6-B295-334DEE5877A9}" destId="{89EE08D4-DEDB-4AB6-B8F7-5B6AFDF0FABB}" srcOrd="2" destOrd="0" parTransId="{FE4E2F4C-7CE3-4A86-8F65-780FAC960F8B}" sibTransId="{158412D4-5D6D-48F9-8559-7D4983FBB1B1}"/>
    <dgm:cxn modelId="{B9D942C5-3488-4F69-96D8-11DBDE672A2C}" type="presOf" srcId="{A5F04E23-AA1C-40A2-8B45-55AB0FA3A243}" destId="{ED7138C1-2071-4119-88C8-0A3146100907}" srcOrd="0" destOrd="0" presId="urn:microsoft.com/office/officeart/2005/8/layout/vList2"/>
    <dgm:cxn modelId="{CF1016EB-15EE-48C4-9D7F-D9B8DF8CC931}" srcId="{A5F04E23-AA1C-40A2-8B45-55AB0FA3A243}" destId="{CD9439BD-924C-485E-BFB8-484DF8EB2501}" srcOrd="0" destOrd="0" parTransId="{F69B3C0C-0054-47F0-BD56-356882EEAC79}" sibTransId="{F0A4A0B9-8174-4C6B-825E-5EE412F628F0}"/>
    <dgm:cxn modelId="{758A15EC-26DC-4506-BC87-14D25BC4CA80}" type="presOf" srcId="{0C61914B-C2C8-4650-AFE9-3C412A4A7820}" destId="{A95E24D9-ADF1-4264-AF32-75E52BE007A9}" srcOrd="0" destOrd="0" presId="urn:microsoft.com/office/officeart/2005/8/layout/vList2"/>
    <dgm:cxn modelId="{35574BD7-01FD-4CC0-AB3A-133EFDEB5142}" type="presOf" srcId="{7660D27A-0518-4FA6-B295-334DEE5877A9}" destId="{C25E4736-0402-4FAC-A33B-120109767F9D}" srcOrd="0" destOrd="0" presId="urn:microsoft.com/office/officeart/2005/8/layout/vList2"/>
    <dgm:cxn modelId="{311FEE71-1318-4C93-9F74-EBC171CA8806}" type="presOf" srcId="{89EE08D4-DEDB-4AB6-B8F7-5B6AFDF0FABB}" destId="{386D37F6-A164-4CE3-ACA0-C16277461AAA}" srcOrd="0" destOrd="0" presId="urn:microsoft.com/office/officeart/2005/8/layout/vList2"/>
    <dgm:cxn modelId="{C2F4B025-0095-47CA-8682-E1F620D2B896}" srcId="{7660D27A-0518-4FA6-B295-334DEE5877A9}" destId="{A5F04E23-AA1C-40A2-8B45-55AB0FA3A243}" srcOrd="0" destOrd="0" parTransId="{7AF0DDA1-F650-4986-B2C5-FD13599C6F4F}" sibTransId="{03342B86-7EF0-4349-9176-1CECD47E0F70}"/>
    <dgm:cxn modelId="{A213C328-6FEB-469A-8FF4-655930A4A632}" type="presOf" srcId="{AEF5D327-2F74-4F80-ACC0-9E92374CD523}" destId="{9D1DAEC4-864E-4551-8413-0E176BA048F8}" srcOrd="0" destOrd="0" presId="urn:microsoft.com/office/officeart/2005/8/layout/vList2"/>
    <dgm:cxn modelId="{1611A59F-81F4-48F1-8970-5F72DEF9FECD}" srcId="{89EE08D4-DEDB-4AB6-B8F7-5B6AFDF0FABB}" destId="{AEF5D327-2F74-4F80-ACC0-9E92374CD523}" srcOrd="0" destOrd="0" parTransId="{37430CE2-697C-48CD-A131-C380BAFE20F4}" sibTransId="{B121B81B-FBFA-4719-8927-1AED2A83FB4A}"/>
    <dgm:cxn modelId="{9021F8EC-0B1A-4CA0-A18D-2988207BD99A}" type="presParOf" srcId="{C25E4736-0402-4FAC-A33B-120109767F9D}" destId="{ED7138C1-2071-4119-88C8-0A3146100907}" srcOrd="0" destOrd="0" presId="urn:microsoft.com/office/officeart/2005/8/layout/vList2"/>
    <dgm:cxn modelId="{38B9E5D0-D6C0-47C9-8BA2-BC30E802B345}" type="presParOf" srcId="{C25E4736-0402-4FAC-A33B-120109767F9D}" destId="{E1220C2F-20D6-4204-AFA4-2E4A16CA8F8F}" srcOrd="1" destOrd="0" presId="urn:microsoft.com/office/officeart/2005/8/layout/vList2"/>
    <dgm:cxn modelId="{7BE38E1F-0146-4742-AC65-3F00BF23F2EC}" type="presParOf" srcId="{C25E4736-0402-4FAC-A33B-120109767F9D}" destId="{A95E24D9-ADF1-4264-AF32-75E52BE007A9}" srcOrd="2" destOrd="0" presId="urn:microsoft.com/office/officeart/2005/8/layout/vList2"/>
    <dgm:cxn modelId="{998C5967-DB63-42A1-9C2E-FA37A436433B}" type="presParOf" srcId="{C25E4736-0402-4FAC-A33B-120109767F9D}" destId="{EAF229F1-762D-4EE4-8F4A-4DD4277DFB20}" srcOrd="3" destOrd="0" presId="urn:microsoft.com/office/officeart/2005/8/layout/vList2"/>
    <dgm:cxn modelId="{7FEC7F2B-0389-417A-88B4-781E7ED265E6}" type="presParOf" srcId="{C25E4736-0402-4FAC-A33B-120109767F9D}" destId="{386D37F6-A164-4CE3-ACA0-C16277461AAA}" srcOrd="4" destOrd="0" presId="urn:microsoft.com/office/officeart/2005/8/layout/vList2"/>
    <dgm:cxn modelId="{51E64303-D6AB-4B1C-ABF5-C5D32780779F}" type="presParOf" srcId="{C25E4736-0402-4FAC-A33B-120109767F9D}" destId="{9D1DAEC4-864E-4551-8413-0E176BA048F8}" srcOrd="5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88566936-A282-442C-A059-CA87A4B41A9B}" type="doc">
      <dgm:prSet loTypeId="urn:microsoft.com/office/officeart/2005/8/layout/radial2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9AD7F9C-2C96-4723-B7B9-FB716F0D0499}">
      <dgm:prSet phldrT="[Текст]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ru-RU" sz="2400" dirty="0" smtClean="0"/>
            <a:t>страховой тариф определяется страховщиками</a:t>
          </a:r>
          <a:endParaRPr lang="ru-RU" sz="2400" dirty="0"/>
        </a:p>
      </dgm:t>
    </dgm:pt>
    <dgm:pt modelId="{A2FC3D74-BFD8-41B6-9A59-C806D62CBA20}" type="parTrans" cxnId="{185948D9-2208-406A-9773-3EF626CFA8C1}">
      <dgm:prSet/>
      <dgm:spPr/>
      <dgm:t>
        <a:bodyPr/>
        <a:lstStyle/>
        <a:p>
          <a:endParaRPr lang="ru-RU" dirty="0"/>
        </a:p>
      </dgm:t>
    </dgm:pt>
    <dgm:pt modelId="{6F939848-08F0-4C73-AD95-E3E20A7BA4FC}" type="sibTrans" cxnId="{185948D9-2208-406A-9773-3EF626CFA8C1}">
      <dgm:prSet/>
      <dgm:spPr/>
      <dgm:t>
        <a:bodyPr/>
        <a:lstStyle/>
        <a:p>
          <a:endParaRPr lang="ru-RU"/>
        </a:p>
      </dgm:t>
    </dgm:pt>
    <dgm:pt modelId="{8C9A20B1-6ED2-40AF-8C71-CC20C3050B31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ru-RU" sz="2400" dirty="0" smtClean="0"/>
            <a:t>объект страхования – имущественные интересы</a:t>
          </a:r>
          <a:endParaRPr lang="ru-RU" sz="2400" dirty="0"/>
        </a:p>
      </dgm:t>
    </dgm:pt>
    <dgm:pt modelId="{63DD6765-4C27-4D08-A6EE-B6B51DA19AC2}" type="parTrans" cxnId="{C44AD3BD-AF5E-4ED6-8974-BA9CA9207499}">
      <dgm:prSet/>
      <dgm:spPr/>
      <dgm:t>
        <a:bodyPr/>
        <a:lstStyle/>
        <a:p>
          <a:endParaRPr lang="ru-RU" dirty="0"/>
        </a:p>
      </dgm:t>
    </dgm:pt>
    <dgm:pt modelId="{3E5A6B54-9062-4045-AB52-AF96F81899C5}" type="sibTrans" cxnId="{C44AD3BD-AF5E-4ED6-8974-BA9CA9207499}">
      <dgm:prSet/>
      <dgm:spPr/>
      <dgm:t>
        <a:bodyPr/>
        <a:lstStyle/>
        <a:p>
          <a:endParaRPr lang="ru-RU"/>
        </a:p>
      </dgm:t>
    </dgm:pt>
    <dgm:pt modelId="{78D8ABE6-A120-45BC-858C-950BEAF6AAEA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ru-RU" sz="2400" dirty="0" smtClean="0"/>
            <a:t>страховой случай – судебное решение или признанный факт причинения ущерба</a:t>
          </a:r>
          <a:endParaRPr lang="ru-RU" sz="2400" dirty="0"/>
        </a:p>
      </dgm:t>
    </dgm:pt>
    <dgm:pt modelId="{27C38663-8465-44A9-8B31-1E5550A51151}" type="parTrans" cxnId="{08837944-5906-4630-A913-B0CC896C7CCC}">
      <dgm:prSet/>
      <dgm:spPr/>
      <dgm:t>
        <a:bodyPr/>
        <a:lstStyle/>
        <a:p>
          <a:endParaRPr lang="ru-RU" dirty="0"/>
        </a:p>
      </dgm:t>
    </dgm:pt>
    <dgm:pt modelId="{9D3AF360-A650-49B7-8E8A-4141DF5896B3}" type="sibTrans" cxnId="{08837944-5906-4630-A913-B0CC896C7CCC}">
      <dgm:prSet/>
      <dgm:spPr/>
      <dgm:t>
        <a:bodyPr/>
        <a:lstStyle/>
        <a:p>
          <a:endParaRPr lang="ru-RU"/>
        </a:p>
      </dgm:t>
    </dgm:pt>
    <dgm:pt modelId="{6679DEC8-4BFD-4E4C-A7A1-3CAB3E34CC3F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r>
            <a:rPr lang="ru-RU" sz="2400" dirty="0" smtClean="0"/>
            <a:t>срок страхования – не менее 1 года</a:t>
          </a:r>
          <a:endParaRPr lang="ru-RU" sz="2400" dirty="0"/>
        </a:p>
      </dgm:t>
    </dgm:pt>
    <dgm:pt modelId="{E4569A35-A107-463E-9277-1E87837A5256}" type="parTrans" cxnId="{9B41C974-15FE-4CC5-8097-1C094CF7E641}">
      <dgm:prSet/>
      <dgm:spPr/>
      <dgm:t>
        <a:bodyPr/>
        <a:lstStyle/>
        <a:p>
          <a:endParaRPr lang="ru-RU" dirty="0"/>
        </a:p>
      </dgm:t>
    </dgm:pt>
    <dgm:pt modelId="{B74846E0-0F17-4DB8-A6E8-768AD3F109A0}" type="sibTrans" cxnId="{9B41C974-15FE-4CC5-8097-1C094CF7E641}">
      <dgm:prSet/>
      <dgm:spPr/>
      <dgm:t>
        <a:bodyPr/>
        <a:lstStyle/>
        <a:p>
          <a:endParaRPr lang="ru-RU"/>
        </a:p>
      </dgm:t>
    </dgm:pt>
    <dgm:pt modelId="{269BFAFA-6DC3-4BCA-A70F-377FA15B17C4}" type="pres">
      <dgm:prSet presAssocID="{88566936-A282-442C-A059-CA87A4B41A9B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3AC54E-8E18-4A66-94E2-F1B4749C0A04}" type="pres">
      <dgm:prSet presAssocID="{88566936-A282-442C-A059-CA87A4B41A9B}" presName="cycle" presStyleCnt="0"/>
      <dgm:spPr/>
    </dgm:pt>
    <dgm:pt modelId="{BD3610F0-58E0-4C7A-8AA3-EAD4E4BBFEF0}" type="pres">
      <dgm:prSet presAssocID="{88566936-A282-442C-A059-CA87A4B41A9B}" presName="centerShape" presStyleCnt="0"/>
      <dgm:spPr/>
    </dgm:pt>
    <dgm:pt modelId="{62A4A902-457E-40AC-93B6-8A3627A2FC73}" type="pres">
      <dgm:prSet presAssocID="{88566936-A282-442C-A059-CA87A4B41A9B}" presName="connSite" presStyleLbl="node1" presStyleIdx="0" presStyleCnt="5"/>
      <dgm:spPr/>
    </dgm:pt>
    <dgm:pt modelId="{F8CD8EB8-3309-4565-8C9B-A18812D75C2F}" type="pres">
      <dgm:prSet presAssocID="{88566936-A282-442C-A059-CA87A4B41A9B}" presName="visible" presStyleLbl="node1" presStyleIdx="0" presStyleCnt="5" custScaleX="185261" custLinFactNeighborX="-9952" custLinFactNeighborY="4735"/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6A4D70A5-2561-4751-8CF7-F0D83C563CBB}" type="pres">
      <dgm:prSet presAssocID="{A2FC3D74-BFD8-41B6-9A59-C806D62CBA20}" presName="Name25" presStyleLbl="parChTrans1D1" presStyleIdx="0" presStyleCnt="4"/>
      <dgm:spPr/>
      <dgm:t>
        <a:bodyPr/>
        <a:lstStyle/>
        <a:p>
          <a:endParaRPr lang="ru-RU"/>
        </a:p>
      </dgm:t>
    </dgm:pt>
    <dgm:pt modelId="{2DDF6783-EAC3-4371-9252-CDB36086F05B}" type="pres">
      <dgm:prSet presAssocID="{89AD7F9C-2C96-4723-B7B9-FB716F0D0499}" presName="node" presStyleCnt="0"/>
      <dgm:spPr/>
    </dgm:pt>
    <dgm:pt modelId="{1A53CBCD-D6D4-4E41-8BFB-CCE24A00706E}" type="pres">
      <dgm:prSet presAssocID="{89AD7F9C-2C96-4723-B7B9-FB716F0D0499}" presName="parentNode" presStyleLbl="node1" presStyleIdx="1" presStyleCnt="5" custScaleX="353185" custLinFactNeighborX="-37859" custLinFactNeighborY="1768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19150C-05F5-48FB-AA24-65383C175265}" type="pres">
      <dgm:prSet presAssocID="{89AD7F9C-2C96-4723-B7B9-FB716F0D0499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4FA0FB-C0C2-4620-ADCF-B2C69347C584}" type="pres">
      <dgm:prSet presAssocID="{63DD6765-4C27-4D08-A6EE-B6B51DA19AC2}" presName="Name25" presStyleLbl="parChTrans1D1" presStyleIdx="1" presStyleCnt="4"/>
      <dgm:spPr/>
      <dgm:t>
        <a:bodyPr/>
        <a:lstStyle/>
        <a:p>
          <a:endParaRPr lang="ru-RU"/>
        </a:p>
      </dgm:t>
    </dgm:pt>
    <dgm:pt modelId="{3DAEB514-691B-4D68-9A7F-A0A797F5E2A4}" type="pres">
      <dgm:prSet presAssocID="{8C9A20B1-6ED2-40AF-8C71-CC20C3050B31}" presName="node" presStyleCnt="0"/>
      <dgm:spPr/>
    </dgm:pt>
    <dgm:pt modelId="{DF5F6F63-B20A-443C-80C9-CEDDD92D525C}" type="pres">
      <dgm:prSet presAssocID="{8C9A20B1-6ED2-40AF-8C71-CC20C3050B31}" presName="parentNode" presStyleLbl="node1" presStyleIdx="2" presStyleCnt="5" custScaleX="307474" custScaleY="166920" custLinFactX="100000" custLinFactNeighborX="122797" custLinFactNeighborY="-6169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05D2AF-5B46-45C3-8A60-4D591FFEA860}" type="pres">
      <dgm:prSet presAssocID="{8C9A20B1-6ED2-40AF-8C71-CC20C3050B31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78E758-7FD0-446C-8C56-5725BB4A9F48}" type="pres">
      <dgm:prSet presAssocID="{27C38663-8465-44A9-8B31-1E5550A51151}" presName="Name25" presStyleLbl="parChTrans1D1" presStyleIdx="2" presStyleCnt="4"/>
      <dgm:spPr/>
      <dgm:t>
        <a:bodyPr/>
        <a:lstStyle/>
        <a:p>
          <a:endParaRPr lang="ru-RU"/>
        </a:p>
      </dgm:t>
    </dgm:pt>
    <dgm:pt modelId="{9AC90F06-4E1C-4C0F-A7DF-6FB8A07A856C}" type="pres">
      <dgm:prSet presAssocID="{78D8ABE6-A120-45BC-858C-950BEAF6AAEA}" presName="node" presStyleCnt="0"/>
      <dgm:spPr/>
    </dgm:pt>
    <dgm:pt modelId="{ADE185E5-EDEB-477A-A77A-C0D4392015EA}" type="pres">
      <dgm:prSet presAssocID="{78D8ABE6-A120-45BC-858C-950BEAF6AAEA}" presName="parentNode" presStyleLbl="node1" presStyleIdx="3" presStyleCnt="5" custScaleX="279985" custScaleY="176124" custLinFactX="100000" custLinFactNeighborX="132095" custLinFactNeighborY="963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44577C-CE38-4624-B90D-CEFD31CEB787}" type="pres">
      <dgm:prSet presAssocID="{78D8ABE6-A120-45BC-858C-950BEAF6AAEA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A58E9F-FB96-44C7-A62E-0E96261AE72F}" type="pres">
      <dgm:prSet presAssocID="{E4569A35-A107-463E-9277-1E87837A5256}" presName="Name25" presStyleLbl="parChTrans1D1" presStyleIdx="3" presStyleCnt="4"/>
      <dgm:spPr/>
      <dgm:t>
        <a:bodyPr/>
        <a:lstStyle/>
        <a:p>
          <a:endParaRPr lang="ru-RU"/>
        </a:p>
      </dgm:t>
    </dgm:pt>
    <dgm:pt modelId="{6B25B59D-3873-446B-9847-B6CD52EEBDEC}" type="pres">
      <dgm:prSet presAssocID="{6679DEC8-4BFD-4E4C-A7A1-3CAB3E34CC3F}" presName="node" presStyleCnt="0"/>
      <dgm:spPr/>
    </dgm:pt>
    <dgm:pt modelId="{DACFF487-FB2F-4475-9F30-DECBFABD8731}" type="pres">
      <dgm:prSet presAssocID="{6679DEC8-4BFD-4E4C-A7A1-3CAB3E34CC3F}" presName="parentNode" presStyleLbl="node1" presStyleIdx="4" presStyleCnt="5" custScaleX="304995" custLinFactNeighborX="-28705" custLinFactNeighborY="-3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DC7A4E-E2C0-43D3-9933-C1D5182540D2}" type="pres">
      <dgm:prSet presAssocID="{6679DEC8-4BFD-4E4C-A7A1-3CAB3E34CC3F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C44AD3BD-AF5E-4ED6-8974-BA9CA9207499}" srcId="{88566936-A282-442C-A059-CA87A4B41A9B}" destId="{8C9A20B1-6ED2-40AF-8C71-CC20C3050B31}" srcOrd="1" destOrd="0" parTransId="{63DD6765-4C27-4D08-A6EE-B6B51DA19AC2}" sibTransId="{3E5A6B54-9062-4045-AB52-AF96F81899C5}"/>
    <dgm:cxn modelId="{25D4E2E3-5052-4988-85EC-821EB60A7EA1}" type="presOf" srcId="{63DD6765-4C27-4D08-A6EE-B6B51DA19AC2}" destId="{124FA0FB-C0C2-4620-ADCF-B2C69347C584}" srcOrd="0" destOrd="0" presId="urn:microsoft.com/office/officeart/2005/8/layout/radial2"/>
    <dgm:cxn modelId="{185948D9-2208-406A-9773-3EF626CFA8C1}" srcId="{88566936-A282-442C-A059-CA87A4B41A9B}" destId="{89AD7F9C-2C96-4723-B7B9-FB716F0D0499}" srcOrd="0" destOrd="0" parTransId="{A2FC3D74-BFD8-41B6-9A59-C806D62CBA20}" sibTransId="{6F939848-08F0-4C73-AD95-E3E20A7BA4FC}"/>
    <dgm:cxn modelId="{649D3045-DF06-49F8-A0DA-7973F194980D}" type="presOf" srcId="{E4569A35-A107-463E-9277-1E87837A5256}" destId="{E3A58E9F-FB96-44C7-A62E-0E96261AE72F}" srcOrd="0" destOrd="0" presId="urn:microsoft.com/office/officeart/2005/8/layout/radial2"/>
    <dgm:cxn modelId="{02946F46-FC44-4329-9815-C26505BE2B2B}" type="presOf" srcId="{27C38663-8465-44A9-8B31-1E5550A51151}" destId="{C278E758-7FD0-446C-8C56-5725BB4A9F48}" srcOrd="0" destOrd="0" presId="urn:microsoft.com/office/officeart/2005/8/layout/radial2"/>
    <dgm:cxn modelId="{06B17769-AC39-43C5-AFD6-557821DBBB1E}" type="presOf" srcId="{78D8ABE6-A120-45BC-858C-950BEAF6AAEA}" destId="{ADE185E5-EDEB-477A-A77A-C0D4392015EA}" srcOrd="0" destOrd="0" presId="urn:microsoft.com/office/officeart/2005/8/layout/radial2"/>
    <dgm:cxn modelId="{7B80EBD4-A6F6-4DF7-905F-F7D6AF08B978}" type="presOf" srcId="{89AD7F9C-2C96-4723-B7B9-FB716F0D0499}" destId="{1A53CBCD-D6D4-4E41-8BFB-CCE24A00706E}" srcOrd="0" destOrd="0" presId="urn:microsoft.com/office/officeart/2005/8/layout/radial2"/>
    <dgm:cxn modelId="{8AD107B5-D5C4-4403-97ED-941D62245431}" type="presOf" srcId="{88566936-A282-442C-A059-CA87A4B41A9B}" destId="{269BFAFA-6DC3-4BCA-A70F-377FA15B17C4}" srcOrd="0" destOrd="0" presId="urn:microsoft.com/office/officeart/2005/8/layout/radial2"/>
    <dgm:cxn modelId="{2D922BBC-98F7-4F3A-A6BE-1A4464D63223}" type="presOf" srcId="{8C9A20B1-6ED2-40AF-8C71-CC20C3050B31}" destId="{DF5F6F63-B20A-443C-80C9-CEDDD92D525C}" srcOrd="0" destOrd="0" presId="urn:microsoft.com/office/officeart/2005/8/layout/radial2"/>
    <dgm:cxn modelId="{8CAC75A7-672B-4F8A-B920-79D87FA35744}" type="presOf" srcId="{A2FC3D74-BFD8-41B6-9A59-C806D62CBA20}" destId="{6A4D70A5-2561-4751-8CF7-F0D83C563CBB}" srcOrd="0" destOrd="0" presId="urn:microsoft.com/office/officeart/2005/8/layout/radial2"/>
    <dgm:cxn modelId="{08837944-5906-4630-A913-B0CC896C7CCC}" srcId="{88566936-A282-442C-A059-CA87A4B41A9B}" destId="{78D8ABE6-A120-45BC-858C-950BEAF6AAEA}" srcOrd="2" destOrd="0" parTransId="{27C38663-8465-44A9-8B31-1E5550A51151}" sibTransId="{9D3AF360-A650-49B7-8E8A-4141DF5896B3}"/>
    <dgm:cxn modelId="{9B41C974-15FE-4CC5-8097-1C094CF7E641}" srcId="{88566936-A282-442C-A059-CA87A4B41A9B}" destId="{6679DEC8-4BFD-4E4C-A7A1-3CAB3E34CC3F}" srcOrd="3" destOrd="0" parTransId="{E4569A35-A107-463E-9277-1E87837A5256}" sibTransId="{B74846E0-0F17-4DB8-A6E8-768AD3F109A0}"/>
    <dgm:cxn modelId="{E73A7EE5-12DE-4804-AA6C-99ABB38985D9}" type="presOf" srcId="{6679DEC8-4BFD-4E4C-A7A1-3CAB3E34CC3F}" destId="{DACFF487-FB2F-4475-9F30-DECBFABD8731}" srcOrd="0" destOrd="0" presId="urn:microsoft.com/office/officeart/2005/8/layout/radial2"/>
    <dgm:cxn modelId="{67CF41B7-87A4-4137-A3F8-2D33D2C6AFA5}" type="presParOf" srcId="{269BFAFA-6DC3-4BCA-A70F-377FA15B17C4}" destId="{283AC54E-8E18-4A66-94E2-F1B4749C0A04}" srcOrd="0" destOrd="0" presId="urn:microsoft.com/office/officeart/2005/8/layout/radial2"/>
    <dgm:cxn modelId="{FEA67CB5-9213-4CA8-AD8E-07C42BBF4475}" type="presParOf" srcId="{283AC54E-8E18-4A66-94E2-F1B4749C0A04}" destId="{BD3610F0-58E0-4C7A-8AA3-EAD4E4BBFEF0}" srcOrd="0" destOrd="0" presId="urn:microsoft.com/office/officeart/2005/8/layout/radial2"/>
    <dgm:cxn modelId="{9D4CB2C5-5238-447D-9EA0-2CCBA773298C}" type="presParOf" srcId="{BD3610F0-58E0-4C7A-8AA3-EAD4E4BBFEF0}" destId="{62A4A902-457E-40AC-93B6-8A3627A2FC73}" srcOrd="0" destOrd="0" presId="urn:microsoft.com/office/officeart/2005/8/layout/radial2"/>
    <dgm:cxn modelId="{BAA358D5-3CBA-457B-9DE4-DFF867B7FEC8}" type="presParOf" srcId="{BD3610F0-58E0-4C7A-8AA3-EAD4E4BBFEF0}" destId="{F8CD8EB8-3309-4565-8C9B-A18812D75C2F}" srcOrd="1" destOrd="0" presId="urn:microsoft.com/office/officeart/2005/8/layout/radial2"/>
    <dgm:cxn modelId="{2166FD36-7086-42A8-9AD8-D6BE7C8A5498}" type="presParOf" srcId="{283AC54E-8E18-4A66-94E2-F1B4749C0A04}" destId="{6A4D70A5-2561-4751-8CF7-F0D83C563CBB}" srcOrd="1" destOrd="0" presId="urn:microsoft.com/office/officeart/2005/8/layout/radial2"/>
    <dgm:cxn modelId="{F86A07C3-B326-46DC-B401-4EDA0DB5B2CD}" type="presParOf" srcId="{283AC54E-8E18-4A66-94E2-F1B4749C0A04}" destId="{2DDF6783-EAC3-4371-9252-CDB36086F05B}" srcOrd="2" destOrd="0" presId="urn:microsoft.com/office/officeart/2005/8/layout/radial2"/>
    <dgm:cxn modelId="{67B75156-8067-43AB-97EC-3E74B604A32A}" type="presParOf" srcId="{2DDF6783-EAC3-4371-9252-CDB36086F05B}" destId="{1A53CBCD-D6D4-4E41-8BFB-CCE24A00706E}" srcOrd="0" destOrd="0" presId="urn:microsoft.com/office/officeart/2005/8/layout/radial2"/>
    <dgm:cxn modelId="{19D6975C-7CB7-4E7B-B6D5-E89010E1A31B}" type="presParOf" srcId="{2DDF6783-EAC3-4371-9252-CDB36086F05B}" destId="{1F19150C-05F5-48FB-AA24-65383C175265}" srcOrd="1" destOrd="0" presId="urn:microsoft.com/office/officeart/2005/8/layout/radial2"/>
    <dgm:cxn modelId="{80C56B5C-459D-4226-AB1C-1663973CCB8A}" type="presParOf" srcId="{283AC54E-8E18-4A66-94E2-F1B4749C0A04}" destId="{124FA0FB-C0C2-4620-ADCF-B2C69347C584}" srcOrd="3" destOrd="0" presId="urn:microsoft.com/office/officeart/2005/8/layout/radial2"/>
    <dgm:cxn modelId="{24BD69A9-EE2D-415A-99F4-4C3643E6F48F}" type="presParOf" srcId="{283AC54E-8E18-4A66-94E2-F1B4749C0A04}" destId="{3DAEB514-691B-4D68-9A7F-A0A797F5E2A4}" srcOrd="4" destOrd="0" presId="urn:microsoft.com/office/officeart/2005/8/layout/radial2"/>
    <dgm:cxn modelId="{4E7D2E11-5FBB-4534-9F3C-F7C271E1734E}" type="presParOf" srcId="{3DAEB514-691B-4D68-9A7F-A0A797F5E2A4}" destId="{DF5F6F63-B20A-443C-80C9-CEDDD92D525C}" srcOrd="0" destOrd="0" presId="urn:microsoft.com/office/officeart/2005/8/layout/radial2"/>
    <dgm:cxn modelId="{9334132B-857A-4125-B8ED-3F8233784707}" type="presParOf" srcId="{3DAEB514-691B-4D68-9A7F-A0A797F5E2A4}" destId="{1F05D2AF-5B46-45C3-8A60-4D591FFEA860}" srcOrd="1" destOrd="0" presId="urn:microsoft.com/office/officeart/2005/8/layout/radial2"/>
    <dgm:cxn modelId="{2C086A7F-D137-47C9-805D-4CCE3E9D3972}" type="presParOf" srcId="{283AC54E-8E18-4A66-94E2-F1B4749C0A04}" destId="{C278E758-7FD0-446C-8C56-5725BB4A9F48}" srcOrd="5" destOrd="0" presId="urn:microsoft.com/office/officeart/2005/8/layout/radial2"/>
    <dgm:cxn modelId="{4EEA975F-CAB2-4991-BEE0-92382B453F33}" type="presParOf" srcId="{283AC54E-8E18-4A66-94E2-F1B4749C0A04}" destId="{9AC90F06-4E1C-4C0F-A7DF-6FB8A07A856C}" srcOrd="6" destOrd="0" presId="urn:microsoft.com/office/officeart/2005/8/layout/radial2"/>
    <dgm:cxn modelId="{1BF372C0-BB16-4783-88A9-16AA0E09D874}" type="presParOf" srcId="{9AC90F06-4E1C-4C0F-A7DF-6FB8A07A856C}" destId="{ADE185E5-EDEB-477A-A77A-C0D4392015EA}" srcOrd="0" destOrd="0" presId="urn:microsoft.com/office/officeart/2005/8/layout/radial2"/>
    <dgm:cxn modelId="{3E17FE90-7882-4864-A737-31C87065CD45}" type="presParOf" srcId="{9AC90F06-4E1C-4C0F-A7DF-6FB8A07A856C}" destId="{3244577C-CE38-4624-B90D-CEFD31CEB787}" srcOrd="1" destOrd="0" presId="urn:microsoft.com/office/officeart/2005/8/layout/radial2"/>
    <dgm:cxn modelId="{59BEA5BE-6B0F-44DB-A7B5-B4655CD03888}" type="presParOf" srcId="{283AC54E-8E18-4A66-94E2-F1B4749C0A04}" destId="{E3A58E9F-FB96-44C7-A62E-0E96261AE72F}" srcOrd="7" destOrd="0" presId="urn:microsoft.com/office/officeart/2005/8/layout/radial2"/>
    <dgm:cxn modelId="{B859D538-7B86-4C63-89A3-47D8602230C7}" type="presParOf" srcId="{283AC54E-8E18-4A66-94E2-F1B4749C0A04}" destId="{6B25B59D-3873-446B-9847-B6CD52EEBDEC}" srcOrd="8" destOrd="0" presId="urn:microsoft.com/office/officeart/2005/8/layout/radial2"/>
    <dgm:cxn modelId="{6E7242E0-87CF-4E05-A186-835A29209ACC}" type="presParOf" srcId="{6B25B59D-3873-446B-9847-B6CD52EEBDEC}" destId="{DACFF487-FB2F-4475-9F30-DECBFABD8731}" srcOrd="0" destOrd="0" presId="urn:microsoft.com/office/officeart/2005/8/layout/radial2"/>
    <dgm:cxn modelId="{6E941777-FFC4-4A58-AD4F-1B3353EBBFF2}" type="presParOf" srcId="{6B25B59D-3873-446B-9847-B6CD52EEBDEC}" destId="{D4DC7A4E-E2C0-43D3-9933-C1D5182540D2}" srcOrd="1" destOrd="0" presId="urn:microsoft.com/office/officeart/2005/8/layout/radial2"/>
  </dgm:cxnLst>
  <dgm:bg>
    <a:noFill/>
  </dgm:bg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85A81678-D834-4614-B71C-CF5527305C51}" type="doc">
      <dgm:prSet loTypeId="urn:microsoft.com/office/officeart/2005/8/layout/hProcess4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D546BD40-CC1C-472C-BB42-F3790C0995B5}">
      <dgm:prSet phldrT="[Текст]"/>
      <dgm:spPr/>
      <dgm:t>
        <a:bodyPr/>
        <a:lstStyle/>
        <a:p>
          <a:r>
            <a:rPr lang="ru-RU" dirty="0" smtClean="0"/>
            <a:t>за счет средств заявителя</a:t>
          </a:r>
          <a:endParaRPr lang="ru-RU" dirty="0"/>
        </a:p>
      </dgm:t>
    </dgm:pt>
    <dgm:pt modelId="{F09E2084-AC65-467C-A819-01770A66CAB1}" type="parTrans" cxnId="{1F8437BD-CB5D-4435-B028-390EAE810898}">
      <dgm:prSet/>
      <dgm:spPr/>
      <dgm:t>
        <a:bodyPr/>
        <a:lstStyle/>
        <a:p>
          <a:endParaRPr lang="ru-RU"/>
        </a:p>
      </dgm:t>
    </dgm:pt>
    <dgm:pt modelId="{75F6EAF7-F1ED-4643-9BE6-5FBDEF136776}" type="sibTrans" cxnId="{1F8437BD-CB5D-4435-B028-390EAE810898}">
      <dgm:prSet/>
      <dgm:spPr/>
      <dgm:t>
        <a:bodyPr/>
        <a:lstStyle/>
        <a:p>
          <a:endParaRPr lang="ru-RU" dirty="0"/>
        </a:p>
      </dgm:t>
    </dgm:pt>
    <dgm:pt modelId="{D14E8081-7F2C-4BD7-B1D7-3A8A5C06D770}">
      <dgm:prSet phldrT="[Текст]" custT="1"/>
      <dgm:spPr/>
      <dgm:t>
        <a:bodyPr/>
        <a:lstStyle/>
        <a:p>
          <a:r>
            <a:rPr lang="ru-RU" sz="1700" dirty="0" smtClean="0"/>
            <a:t>по запросам работников, профессиональных союзов, их объединений и иных уполномоченных работниками представительных органов, работодателей, их объединений</a:t>
          </a:r>
          <a:endParaRPr lang="ru-RU" sz="1700" dirty="0"/>
        </a:p>
      </dgm:t>
    </dgm:pt>
    <dgm:pt modelId="{3152DCBD-0D3F-456A-A9A4-54A00A15CEDD}" type="parTrans" cxnId="{457C8310-1D92-4656-B4D1-DEC0FB76E8F7}">
      <dgm:prSet/>
      <dgm:spPr/>
      <dgm:t>
        <a:bodyPr/>
        <a:lstStyle/>
        <a:p>
          <a:endParaRPr lang="ru-RU"/>
        </a:p>
      </dgm:t>
    </dgm:pt>
    <dgm:pt modelId="{A0C4DF84-8930-4204-A86E-533EAD589DE8}" type="sibTrans" cxnId="{457C8310-1D92-4656-B4D1-DEC0FB76E8F7}">
      <dgm:prSet/>
      <dgm:spPr/>
      <dgm:t>
        <a:bodyPr/>
        <a:lstStyle/>
        <a:p>
          <a:endParaRPr lang="ru-RU"/>
        </a:p>
      </dgm:t>
    </dgm:pt>
    <dgm:pt modelId="{023985F6-4A72-4706-A883-A495551CB450}">
      <dgm:prSet phldrT="[Текст]"/>
      <dgm:spPr>
        <a:solidFill>
          <a:srgbClr val="00B0F0"/>
        </a:solidFill>
      </dgm:spPr>
      <dgm:t>
        <a:bodyPr/>
        <a:lstStyle/>
        <a:p>
          <a:r>
            <a:rPr lang="ru-RU" dirty="0" smtClean="0"/>
            <a:t>за счет средств федерального бюджета</a:t>
          </a:r>
          <a:endParaRPr lang="ru-RU" dirty="0"/>
        </a:p>
      </dgm:t>
    </dgm:pt>
    <dgm:pt modelId="{476B973A-3F3E-475A-BD78-11DC0695FE00}" type="parTrans" cxnId="{CE16E686-520A-42FD-87AD-B97113E2DF59}">
      <dgm:prSet/>
      <dgm:spPr/>
      <dgm:t>
        <a:bodyPr/>
        <a:lstStyle/>
        <a:p>
          <a:endParaRPr lang="ru-RU"/>
        </a:p>
      </dgm:t>
    </dgm:pt>
    <dgm:pt modelId="{5F5C6835-5150-43B1-AEBF-FC4868ADB1C0}" type="sibTrans" cxnId="{CE16E686-520A-42FD-87AD-B97113E2DF59}">
      <dgm:prSet/>
      <dgm:spPr/>
      <dgm:t>
        <a:bodyPr/>
        <a:lstStyle/>
        <a:p>
          <a:endParaRPr lang="ru-RU"/>
        </a:p>
      </dgm:t>
    </dgm:pt>
    <dgm:pt modelId="{14C58C15-D1AE-475B-AAFA-B7D80E3E3CE5}">
      <dgm:prSet phldrT="[Текст]" custT="1"/>
      <dgm:spPr/>
      <dgm:t>
        <a:bodyPr/>
        <a:lstStyle/>
        <a:p>
          <a:r>
            <a:rPr lang="ru-RU" sz="1700" dirty="0" smtClean="0"/>
            <a:t>по представлению Роструда или его территориальных органов в связи с проводимыми мероприятиями по государственному контролю (надзору) за соблюдением требований настоящего Федерального закона</a:t>
          </a:r>
          <a:endParaRPr lang="ru-RU" sz="1700" dirty="0"/>
        </a:p>
      </dgm:t>
    </dgm:pt>
    <dgm:pt modelId="{8C302FDA-9778-49F6-8BB6-6FF5419471C3}" type="parTrans" cxnId="{295C7D39-0273-455D-8E07-5AFA7D7F81EE}">
      <dgm:prSet/>
      <dgm:spPr/>
      <dgm:t>
        <a:bodyPr/>
        <a:lstStyle/>
        <a:p>
          <a:endParaRPr lang="ru-RU"/>
        </a:p>
      </dgm:t>
    </dgm:pt>
    <dgm:pt modelId="{A3459237-1C69-43C6-9685-49C126FE7FA9}" type="sibTrans" cxnId="{295C7D39-0273-455D-8E07-5AFA7D7F81EE}">
      <dgm:prSet/>
      <dgm:spPr/>
      <dgm:t>
        <a:bodyPr/>
        <a:lstStyle/>
        <a:p>
          <a:endParaRPr lang="ru-RU"/>
        </a:p>
      </dgm:t>
    </dgm:pt>
    <dgm:pt modelId="{EB7CF352-4781-40CE-AB19-E8D9A07B5498}" type="pres">
      <dgm:prSet presAssocID="{85A81678-D834-4614-B71C-CF5527305C5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076DE7-62D2-41F1-8D44-A22ED390ED7B}" type="pres">
      <dgm:prSet presAssocID="{85A81678-D834-4614-B71C-CF5527305C51}" presName="tSp" presStyleCnt="0"/>
      <dgm:spPr/>
    </dgm:pt>
    <dgm:pt modelId="{56C9B44B-D35F-4102-851E-6071D985380E}" type="pres">
      <dgm:prSet presAssocID="{85A81678-D834-4614-B71C-CF5527305C51}" presName="bSp" presStyleCnt="0"/>
      <dgm:spPr/>
    </dgm:pt>
    <dgm:pt modelId="{FB0794E4-9524-4597-AD83-0D2B11AF53DB}" type="pres">
      <dgm:prSet presAssocID="{85A81678-D834-4614-B71C-CF5527305C51}" presName="process" presStyleCnt="0"/>
      <dgm:spPr/>
    </dgm:pt>
    <dgm:pt modelId="{F91A0188-EDFD-4472-B0F7-91B2D537EA8E}" type="pres">
      <dgm:prSet presAssocID="{D546BD40-CC1C-472C-BB42-F3790C0995B5}" presName="composite1" presStyleCnt="0"/>
      <dgm:spPr/>
    </dgm:pt>
    <dgm:pt modelId="{1AFA0B09-BF9D-4AD4-A14D-6B6EDB1E7FDA}" type="pres">
      <dgm:prSet presAssocID="{D546BD40-CC1C-472C-BB42-F3790C0995B5}" presName="dummyNode1" presStyleLbl="node1" presStyleIdx="0" presStyleCnt="2"/>
      <dgm:spPr/>
    </dgm:pt>
    <dgm:pt modelId="{4E9DCE8F-1A22-4C5E-BBFC-93E5DFE98E35}" type="pres">
      <dgm:prSet presAssocID="{D546BD40-CC1C-472C-BB42-F3790C0995B5}" presName="childNode1" presStyleLbl="bgAcc1" presStyleIdx="0" presStyleCnt="2" custScaleX="112976" custLinFactNeighborX="1524" custLinFactNeighborY="-232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6190C1-3C9E-41AE-8D3F-CB6EA2471911}" type="pres">
      <dgm:prSet presAssocID="{D546BD40-CC1C-472C-BB42-F3790C0995B5}" presName="childNode1tx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CAFA29-8DF6-401A-A55F-65FF424397DD}" type="pres">
      <dgm:prSet presAssocID="{D546BD40-CC1C-472C-BB42-F3790C0995B5}" presName="parentNode1" presStyleLbl="node1" presStyleIdx="0" presStyleCnt="2" custLinFactNeighborX="-14582" custLinFactNeighborY="-566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9BF23D-E8C3-4406-A633-824D1544CA2A}" type="pres">
      <dgm:prSet presAssocID="{D546BD40-CC1C-472C-BB42-F3790C0995B5}" presName="connSite1" presStyleCnt="0"/>
      <dgm:spPr/>
    </dgm:pt>
    <dgm:pt modelId="{68F6E653-0BE9-4D5B-895B-890C4707AE71}" type="pres">
      <dgm:prSet presAssocID="{75F6EAF7-F1ED-4643-9BE6-5FBDEF136776}" presName="Name9" presStyleLbl="sibTrans2D1" presStyleIdx="0" presStyleCnt="1" custAng="555954" custFlipVert="1" custScaleX="33251" custScaleY="8272" custLinFactNeighborX="59511" custLinFactNeighborY="-12735"/>
      <dgm:spPr/>
      <dgm:t>
        <a:bodyPr/>
        <a:lstStyle/>
        <a:p>
          <a:endParaRPr lang="ru-RU"/>
        </a:p>
      </dgm:t>
    </dgm:pt>
    <dgm:pt modelId="{EAFB4047-53F4-49F3-A6F0-F5B8A073D7EB}" type="pres">
      <dgm:prSet presAssocID="{023985F6-4A72-4706-A883-A495551CB450}" presName="composite2" presStyleCnt="0"/>
      <dgm:spPr/>
    </dgm:pt>
    <dgm:pt modelId="{2C0C374A-796B-448A-B3B3-2B70A7A78E90}" type="pres">
      <dgm:prSet presAssocID="{023985F6-4A72-4706-A883-A495551CB450}" presName="dummyNode2" presStyleLbl="node1" presStyleIdx="0" presStyleCnt="2"/>
      <dgm:spPr/>
    </dgm:pt>
    <dgm:pt modelId="{DE763130-1FC5-4C59-B786-E615BFE0B6D5}" type="pres">
      <dgm:prSet presAssocID="{023985F6-4A72-4706-A883-A495551CB450}" presName="childNode2" presStyleLbl="bgAcc1" presStyleIdx="1" presStyleCnt="2" custScaleX="131772" custScaleY="100351" custLinFactNeighborX="-144" custLinFactNeighborY="-231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A70CBB-0526-47E0-8001-CBA0106CCB74}" type="pres">
      <dgm:prSet presAssocID="{023985F6-4A72-4706-A883-A495551CB450}" presName="childNode2tx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D05700-2E02-45A8-9D2C-34F19D5253E4}" type="pres">
      <dgm:prSet presAssocID="{023985F6-4A72-4706-A883-A495551CB450}" presName="parentNode2" presStyleLbl="node1" presStyleIdx="1" presStyleCnt="2" custLinFactNeighborX="-16363" custLinFactNeighborY="-5130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45C18-B86C-477F-A662-74238D258327}" type="pres">
      <dgm:prSet presAssocID="{023985F6-4A72-4706-A883-A495551CB450}" presName="connSite2" presStyleCnt="0"/>
      <dgm:spPr/>
    </dgm:pt>
  </dgm:ptLst>
  <dgm:cxnLst>
    <dgm:cxn modelId="{1F8437BD-CB5D-4435-B028-390EAE810898}" srcId="{85A81678-D834-4614-B71C-CF5527305C51}" destId="{D546BD40-CC1C-472C-BB42-F3790C0995B5}" srcOrd="0" destOrd="0" parTransId="{F09E2084-AC65-467C-A819-01770A66CAB1}" sibTransId="{75F6EAF7-F1ED-4643-9BE6-5FBDEF136776}"/>
    <dgm:cxn modelId="{6863F911-11A0-41E1-86A9-B9904A6E0304}" type="presOf" srcId="{75F6EAF7-F1ED-4643-9BE6-5FBDEF136776}" destId="{68F6E653-0BE9-4D5B-895B-890C4707AE71}" srcOrd="0" destOrd="0" presId="urn:microsoft.com/office/officeart/2005/8/layout/hProcess4"/>
    <dgm:cxn modelId="{44D71C3B-0392-419F-A261-30BF29B772A5}" type="presOf" srcId="{D14E8081-7F2C-4BD7-B1D7-3A8A5C06D770}" destId="{BD6190C1-3C9E-41AE-8D3F-CB6EA2471911}" srcOrd="1" destOrd="0" presId="urn:microsoft.com/office/officeart/2005/8/layout/hProcess4"/>
    <dgm:cxn modelId="{295C7D39-0273-455D-8E07-5AFA7D7F81EE}" srcId="{023985F6-4A72-4706-A883-A495551CB450}" destId="{14C58C15-D1AE-475B-AAFA-B7D80E3E3CE5}" srcOrd="0" destOrd="0" parTransId="{8C302FDA-9778-49F6-8BB6-6FF5419471C3}" sibTransId="{A3459237-1C69-43C6-9685-49C126FE7FA9}"/>
    <dgm:cxn modelId="{9F7A8C16-DAD6-4462-B1C0-52391F9E1728}" type="presOf" srcId="{14C58C15-D1AE-475B-AAFA-B7D80E3E3CE5}" destId="{20A70CBB-0526-47E0-8001-CBA0106CCB74}" srcOrd="1" destOrd="0" presId="urn:microsoft.com/office/officeart/2005/8/layout/hProcess4"/>
    <dgm:cxn modelId="{38132EC9-B2BF-417A-BCB7-59DA1EC7A7DB}" type="presOf" srcId="{D14E8081-7F2C-4BD7-B1D7-3A8A5C06D770}" destId="{4E9DCE8F-1A22-4C5E-BBFC-93E5DFE98E35}" srcOrd="0" destOrd="0" presId="urn:microsoft.com/office/officeart/2005/8/layout/hProcess4"/>
    <dgm:cxn modelId="{CE16E686-520A-42FD-87AD-B97113E2DF59}" srcId="{85A81678-D834-4614-B71C-CF5527305C51}" destId="{023985F6-4A72-4706-A883-A495551CB450}" srcOrd="1" destOrd="0" parTransId="{476B973A-3F3E-475A-BD78-11DC0695FE00}" sibTransId="{5F5C6835-5150-43B1-AEBF-FC4868ADB1C0}"/>
    <dgm:cxn modelId="{E4174A8D-DD78-416E-BC68-50E87181B03B}" type="presOf" srcId="{023985F6-4A72-4706-A883-A495551CB450}" destId="{DFD05700-2E02-45A8-9D2C-34F19D5253E4}" srcOrd="0" destOrd="0" presId="urn:microsoft.com/office/officeart/2005/8/layout/hProcess4"/>
    <dgm:cxn modelId="{FA2D74CC-B2FA-47DF-83C0-7F2F45914D3C}" type="presOf" srcId="{85A81678-D834-4614-B71C-CF5527305C51}" destId="{EB7CF352-4781-40CE-AB19-E8D9A07B5498}" srcOrd="0" destOrd="0" presId="urn:microsoft.com/office/officeart/2005/8/layout/hProcess4"/>
    <dgm:cxn modelId="{457C8310-1D92-4656-B4D1-DEC0FB76E8F7}" srcId="{D546BD40-CC1C-472C-BB42-F3790C0995B5}" destId="{D14E8081-7F2C-4BD7-B1D7-3A8A5C06D770}" srcOrd="0" destOrd="0" parTransId="{3152DCBD-0D3F-456A-A9A4-54A00A15CEDD}" sibTransId="{A0C4DF84-8930-4204-A86E-533EAD589DE8}"/>
    <dgm:cxn modelId="{975242C2-2EAF-47F7-A615-C889EE8E2AF4}" type="presOf" srcId="{D546BD40-CC1C-472C-BB42-F3790C0995B5}" destId="{06CAFA29-8DF6-401A-A55F-65FF424397DD}" srcOrd="0" destOrd="0" presId="urn:microsoft.com/office/officeart/2005/8/layout/hProcess4"/>
    <dgm:cxn modelId="{57DB6EA0-0E51-4AAA-828D-CDC1BAA7548C}" type="presOf" srcId="{14C58C15-D1AE-475B-AAFA-B7D80E3E3CE5}" destId="{DE763130-1FC5-4C59-B786-E615BFE0B6D5}" srcOrd="0" destOrd="0" presId="urn:microsoft.com/office/officeart/2005/8/layout/hProcess4"/>
    <dgm:cxn modelId="{ED147E13-590F-494E-BAE8-E2ADE39F9122}" type="presParOf" srcId="{EB7CF352-4781-40CE-AB19-E8D9A07B5498}" destId="{90076DE7-62D2-41F1-8D44-A22ED390ED7B}" srcOrd="0" destOrd="0" presId="urn:microsoft.com/office/officeart/2005/8/layout/hProcess4"/>
    <dgm:cxn modelId="{16142CB4-8184-4443-A954-0372290B82AC}" type="presParOf" srcId="{EB7CF352-4781-40CE-AB19-E8D9A07B5498}" destId="{56C9B44B-D35F-4102-851E-6071D985380E}" srcOrd="1" destOrd="0" presId="urn:microsoft.com/office/officeart/2005/8/layout/hProcess4"/>
    <dgm:cxn modelId="{4F57C58E-1486-4412-ABE2-2D1A32918BC7}" type="presParOf" srcId="{EB7CF352-4781-40CE-AB19-E8D9A07B5498}" destId="{FB0794E4-9524-4597-AD83-0D2B11AF53DB}" srcOrd="2" destOrd="0" presId="urn:microsoft.com/office/officeart/2005/8/layout/hProcess4"/>
    <dgm:cxn modelId="{0215782D-153F-4A5D-B738-05213E54F3D4}" type="presParOf" srcId="{FB0794E4-9524-4597-AD83-0D2B11AF53DB}" destId="{F91A0188-EDFD-4472-B0F7-91B2D537EA8E}" srcOrd="0" destOrd="0" presId="urn:microsoft.com/office/officeart/2005/8/layout/hProcess4"/>
    <dgm:cxn modelId="{C5EDDC09-620D-49AC-B855-76886A696990}" type="presParOf" srcId="{F91A0188-EDFD-4472-B0F7-91B2D537EA8E}" destId="{1AFA0B09-BF9D-4AD4-A14D-6B6EDB1E7FDA}" srcOrd="0" destOrd="0" presId="urn:microsoft.com/office/officeart/2005/8/layout/hProcess4"/>
    <dgm:cxn modelId="{D544B96C-CAC5-40E0-8289-05F06C446E11}" type="presParOf" srcId="{F91A0188-EDFD-4472-B0F7-91B2D537EA8E}" destId="{4E9DCE8F-1A22-4C5E-BBFC-93E5DFE98E35}" srcOrd="1" destOrd="0" presId="urn:microsoft.com/office/officeart/2005/8/layout/hProcess4"/>
    <dgm:cxn modelId="{BF31715C-C6C0-4057-B775-6BE1869C5D45}" type="presParOf" srcId="{F91A0188-EDFD-4472-B0F7-91B2D537EA8E}" destId="{BD6190C1-3C9E-41AE-8D3F-CB6EA2471911}" srcOrd="2" destOrd="0" presId="urn:microsoft.com/office/officeart/2005/8/layout/hProcess4"/>
    <dgm:cxn modelId="{8A49098F-49A2-41C0-8BEA-CC629F59ACB0}" type="presParOf" srcId="{F91A0188-EDFD-4472-B0F7-91B2D537EA8E}" destId="{06CAFA29-8DF6-401A-A55F-65FF424397DD}" srcOrd="3" destOrd="0" presId="urn:microsoft.com/office/officeart/2005/8/layout/hProcess4"/>
    <dgm:cxn modelId="{857BD99A-211E-4A34-8006-0494BE12FBCD}" type="presParOf" srcId="{F91A0188-EDFD-4472-B0F7-91B2D537EA8E}" destId="{259BF23D-E8C3-4406-A633-824D1544CA2A}" srcOrd="4" destOrd="0" presId="urn:microsoft.com/office/officeart/2005/8/layout/hProcess4"/>
    <dgm:cxn modelId="{BF8236D8-31E7-4C86-AECD-5C5D960972F1}" type="presParOf" srcId="{FB0794E4-9524-4597-AD83-0D2B11AF53DB}" destId="{68F6E653-0BE9-4D5B-895B-890C4707AE71}" srcOrd="1" destOrd="0" presId="urn:microsoft.com/office/officeart/2005/8/layout/hProcess4"/>
    <dgm:cxn modelId="{370C1EB9-DE33-46A3-8EB5-5E27F188FDA6}" type="presParOf" srcId="{FB0794E4-9524-4597-AD83-0D2B11AF53DB}" destId="{EAFB4047-53F4-49F3-A6F0-F5B8A073D7EB}" srcOrd="2" destOrd="0" presId="urn:microsoft.com/office/officeart/2005/8/layout/hProcess4"/>
    <dgm:cxn modelId="{03C51FFF-1564-41EB-A762-EDBEDBF5ACCF}" type="presParOf" srcId="{EAFB4047-53F4-49F3-A6F0-F5B8A073D7EB}" destId="{2C0C374A-796B-448A-B3B3-2B70A7A78E90}" srcOrd="0" destOrd="0" presId="urn:microsoft.com/office/officeart/2005/8/layout/hProcess4"/>
    <dgm:cxn modelId="{8626E42E-66EC-46F6-B8CF-F860CE781DFE}" type="presParOf" srcId="{EAFB4047-53F4-49F3-A6F0-F5B8A073D7EB}" destId="{DE763130-1FC5-4C59-B786-E615BFE0B6D5}" srcOrd="1" destOrd="0" presId="urn:microsoft.com/office/officeart/2005/8/layout/hProcess4"/>
    <dgm:cxn modelId="{AA94D7E2-E087-42A9-8BFC-39F83A57B282}" type="presParOf" srcId="{EAFB4047-53F4-49F3-A6F0-F5B8A073D7EB}" destId="{20A70CBB-0526-47E0-8001-CBA0106CCB74}" srcOrd="2" destOrd="0" presId="urn:microsoft.com/office/officeart/2005/8/layout/hProcess4"/>
    <dgm:cxn modelId="{FDBEE024-616E-4F07-9D23-98078713EF91}" type="presParOf" srcId="{EAFB4047-53F4-49F3-A6F0-F5B8A073D7EB}" destId="{DFD05700-2E02-45A8-9D2C-34F19D5253E4}" srcOrd="3" destOrd="0" presId="urn:microsoft.com/office/officeart/2005/8/layout/hProcess4"/>
    <dgm:cxn modelId="{98922FD6-B3F6-4382-9551-C8939CBBDF02}" type="presParOf" srcId="{EAFB4047-53F4-49F3-A6F0-F5B8A073D7EB}" destId="{80745C18-B86C-477F-A662-74238D258327}" srcOrd="4" destOrd="0" presId="urn:microsoft.com/office/officeart/2005/8/layout/hProcess4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0190DF7-5BF1-4F51-ABFE-A212DC98D61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9683B85-843C-4269-8873-A67299C47C5C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2400" b="1" dirty="0" smtClean="0">
              <a:solidFill>
                <a:schemeClr val="bg1"/>
              </a:solidFill>
            </a:rPr>
            <a:t>Требуется придание гибкости системе предоставления гарантий и компенсаций в части установления возможности их замены денежной компенсацией на основе отраслевого соглашения и коллективного договора, при наличии письменного согласия работника</a:t>
          </a:r>
          <a:endParaRPr lang="ru-RU" sz="2400" b="1" dirty="0">
            <a:solidFill>
              <a:schemeClr val="bg1"/>
            </a:solidFill>
          </a:endParaRPr>
        </a:p>
      </dgm:t>
    </dgm:pt>
    <dgm:pt modelId="{19F0E781-12D4-462B-8BF6-EC2BE55CDF6D}" type="parTrans" cxnId="{116D7ECD-7075-47E4-A99F-F463C10B6BE4}">
      <dgm:prSet/>
      <dgm:spPr/>
      <dgm:t>
        <a:bodyPr/>
        <a:lstStyle/>
        <a:p>
          <a:endParaRPr lang="ru-RU" sz="3600"/>
        </a:p>
      </dgm:t>
    </dgm:pt>
    <dgm:pt modelId="{A18FEFA5-F704-49C2-B93B-65A334549015}" type="sibTrans" cxnId="{116D7ECD-7075-47E4-A99F-F463C10B6BE4}">
      <dgm:prSet/>
      <dgm:spPr/>
      <dgm:t>
        <a:bodyPr/>
        <a:lstStyle/>
        <a:p>
          <a:endParaRPr lang="ru-RU" sz="3600"/>
        </a:p>
      </dgm:t>
    </dgm:pt>
    <dgm:pt modelId="{A5BDC980-4EC7-432F-A7F0-EAC987C52230}" type="pres">
      <dgm:prSet presAssocID="{90190DF7-5BF1-4F51-ABFE-A212DC98D61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2ED9A7-51B6-4743-91F5-A49F0E3BD032}" type="pres">
      <dgm:prSet presAssocID="{B9683B85-843C-4269-8873-A67299C47C5C}" presName="parentLin" presStyleCnt="0"/>
      <dgm:spPr/>
    </dgm:pt>
    <dgm:pt modelId="{5AB51AC9-1F38-4CB1-8B94-26600F22CE47}" type="pres">
      <dgm:prSet presAssocID="{B9683B85-843C-4269-8873-A67299C47C5C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60527F3C-4EB1-46EA-B8F1-C8DF0521632D}" type="pres">
      <dgm:prSet presAssocID="{B9683B85-843C-4269-8873-A67299C47C5C}" presName="parentText" presStyleLbl="node1" presStyleIdx="0" presStyleCnt="1" custScaleX="142125" custScaleY="231091" custLinFactNeighborX="-10692" custLinFactNeighborY="-6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7B38E3-D70F-4759-9958-7E557FA17E9F}" type="pres">
      <dgm:prSet presAssocID="{B9683B85-843C-4269-8873-A67299C47C5C}" presName="negativeSpace" presStyleCnt="0"/>
      <dgm:spPr/>
    </dgm:pt>
    <dgm:pt modelId="{47081253-BAEF-44AA-B387-E567066A39C1}" type="pres">
      <dgm:prSet presAssocID="{B9683B85-843C-4269-8873-A67299C47C5C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5DE6690C-F9E1-473F-9DD5-6A990D285808}" type="presOf" srcId="{B9683B85-843C-4269-8873-A67299C47C5C}" destId="{60527F3C-4EB1-46EA-B8F1-C8DF0521632D}" srcOrd="1" destOrd="0" presId="urn:microsoft.com/office/officeart/2005/8/layout/list1"/>
    <dgm:cxn modelId="{F444FAB7-5468-4CE3-BA29-FC1BF84CCCE6}" type="presOf" srcId="{90190DF7-5BF1-4F51-ABFE-A212DC98D617}" destId="{A5BDC980-4EC7-432F-A7F0-EAC987C52230}" srcOrd="0" destOrd="0" presId="urn:microsoft.com/office/officeart/2005/8/layout/list1"/>
    <dgm:cxn modelId="{37BC82F8-A060-4899-88FA-0663FB909EAF}" type="presOf" srcId="{B9683B85-843C-4269-8873-A67299C47C5C}" destId="{5AB51AC9-1F38-4CB1-8B94-26600F22CE47}" srcOrd="0" destOrd="0" presId="urn:microsoft.com/office/officeart/2005/8/layout/list1"/>
    <dgm:cxn modelId="{116D7ECD-7075-47E4-A99F-F463C10B6BE4}" srcId="{90190DF7-5BF1-4F51-ABFE-A212DC98D617}" destId="{B9683B85-843C-4269-8873-A67299C47C5C}" srcOrd="0" destOrd="0" parTransId="{19F0E781-12D4-462B-8BF6-EC2BE55CDF6D}" sibTransId="{A18FEFA5-F704-49C2-B93B-65A334549015}"/>
    <dgm:cxn modelId="{CE1BB46D-7FF3-4F41-B2DB-B23FA6FAA281}" type="presParOf" srcId="{A5BDC980-4EC7-432F-A7F0-EAC987C52230}" destId="{902ED9A7-51B6-4743-91F5-A49F0E3BD032}" srcOrd="0" destOrd="0" presId="urn:microsoft.com/office/officeart/2005/8/layout/list1"/>
    <dgm:cxn modelId="{1CF63063-FC3D-4A2F-A84A-45C30DFBDB14}" type="presParOf" srcId="{902ED9A7-51B6-4743-91F5-A49F0E3BD032}" destId="{5AB51AC9-1F38-4CB1-8B94-26600F22CE47}" srcOrd="0" destOrd="0" presId="urn:microsoft.com/office/officeart/2005/8/layout/list1"/>
    <dgm:cxn modelId="{A9EC3CC1-5A05-4890-85FE-EFA4B88CC984}" type="presParOf" srcId="{902ED9A7-51B6-4743-91F5-A49F0E3BD032}" destId="{60527F3C-4EB1-46EA-B8F1-C8DF0521632D}" srcOrd="1" destOrd="0" presId="urn:microsoft.com/office/officeart/2005/8/layout/list1"/>
    <dgm:cxn modelId="{359C2A44-A652-477D-91D8-E73D4913A0EF}" type="presParOf" srcId="{A5BDC980-4EC7-432F-A7F0-EAC987C52230}" destId="{AA7B38E3-D70F-4759-9958-7E557FA17E9F}" srcOrd="1" destOrd="0" presId="urn:microsoft.com/office/officeart/2005/8/layout/list1"/>
    <dgm:cxn modelId="{3843FAF1-92EC-4CCA-BE90-F0D652474329}" type="presParOf" srcId="{A5BDC980-4EC7-432F-A7F0-EAC987C52230}" destId="{47081253-BAEF-44AA-B387-E567066A39C1}" srcOrd="2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B4D21D1-78CC-4431-95D7-8EC976B1DCEA}" type="doc">
      <dgm:prSet loTypeId="urn:microsoft.com/office/officeart/2005/8/layout/vList5" loCatId="list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B68EF120-9179-483C-8AAF-9904FC7AB157}">
      <dgm:prSet phldrT="[Текст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Постановления Правительства Российской Федерации</a:t>
          </a:r>
          <a:endParaRPr lang="ru-RU" sz="2000" b="1" dirty="0">
            <a:solidFill>
              <a:schemeClr val="tx1"/>
            </a:solidFill>
          </a:endParaRPr>
        </a:p>
      </dgm:t>
    </dgm:pt>
    <dgm:pt modelId="{255C0AB3-A80D-4944-92ED-84504933B519}" type="parTrans" cxnId="{BC04B369-FDAE-4D24-9E57-9BCE3A585E55}">
      <dgm:prSet/>
      <dgm:spPr/>
      <dgm:t>
        <a:bodyPr/>
        <a:lstStyle/>
        <a:p>
          <a:endParaRPr lang="ru-RU"/>
        </a:p>
      </dgm:t>
    </dgm:pt>
    <dgm:pt modelId="{502C8CE2-3490-4386-AC71-732F0DE43938}" type="sibTrans" cxnId="{BC04B369-FDAE-4D24-9E57-9BCE3A585E55}">
      <dgm:prSet/>
      <dgm:spPr/>
      <dgm:t>
        <a:bodyPr/>
        <a:lstStyle/>
        <a:p>
          <a:endParaRPr lang="ru-RU"/>
        </a:p>
      </dgm:t>
    </dgm:pt>
    <dgm:pt modelId="{055ED9FA-7643-47CC-9CFE-C9787597CCE1}">
      <dgm:prSet phldrT="[Текст]" custT="1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pPr algn="just"/>
          <a:r>
            <a:rPr lang="ru-RU" sz="1800" dirty="0" smtClean="0"/>
            <a:t>Об утверждении </a:t>
          </a:r>
          <a:r>
            <a:rPr lang="ru-RU" sz="1800" b="1" dirty="0" smtClean="0"/>
            <a:t>Перечня рабочих</a:t>
          </a:r>
          <a:r>
            <a:rPr lang="ru-RU" sz="1800" dirty="0" smtClean="0"/>
            <a:t> мест в организациях, </a:t>
          </a:r>
          <a:r>
            <a:rPr lang="ru-RU" sz="1800" b="1" dirty="0" smtClean="0"/>
            <a:t>осуществляющих отдельные виды деятельности</a:t>
          </a:r>
          <a:r>
            <a:rPr lang="ru-RU" sz="1800" dirty="0" smtClean="0"/>
            <a:t>, на которых специальная оценка условий труда проводится с учетом особенностей</a:t>
          </a:r>
          <a:endParaRPr lang="ru-RU" sz="1800" dirty="0"/>
        </a:p>
      </dgm:t>
    </dgm:pt>
    <dgm:pt modelId="{BF837B14-3B38-4F9F-9FC1-EA4F1E1D5E37}" type="parTrans" cxnId="{084F15EA-8563-40DC-BDE1-3D75064F20B0}">
      <dgm:prSet/>
      <dgm:spPr/>
      <dgm:t>
        <a:bodyPr/>
        <a:lstStyle/>
        <a:p>
          <a:endParaRPr lang="ru-RU"/>
        </a:p>
      </dgm:t>
    </dgm:pt>
    <dgm:pt modelId="{708B7D29-4278-4AB1-8197-4177D6E91DE7}" type="sibTrans" cxnId="{084F15EA-8563-40DC-BDE1-3D75064F20B0}">
      <dgm:prSet/>
      <dgm:spPr/>
      <dgm:t>
        <a:bodyPr/>
        <a:lstStyle/>
        <a:p>
          <a:endParaRPr lang="ru-RU"/>
        </a:p>
      </dgm:t>
    </dgm:pt>
    <dgm:pt modelId="{B12F94EB-3333-440E-A6CD-46AD903A8AA9}">
      <dgm:prSet phldrT="[Текст]" custT="1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pPr algn="just"/>
          <a:r>
            <a:rPr lang="ru-RU" sz="1800" dirty="0" smtClean="0"/>
            <a:t>Об утверждении </a:t>
          </a:r>
          <a:r>
            <a:rPr lang="ru-RU" sz="1800" b="1" dirty="0" smtClean="0"/>
            <a:t>Порядка формирования и ведения реестра организаций</a:t>
          </a:r>
          <a:r>
            <a:rPr lang="ru-RU" sz="1800" dirty="0" smtClean="0"/>
            <a:t>, проводящих специальную оценку условий труда</a:t>
          </a:r>
          <a:endParaRPr lang="ru-RU" sz="1800" dirty="0"/>
        </a:p>
      </dgm:t>
    </dgm:pt>
    <dgm:pt modelId="{44FF261D-79C4-4E93-B211-22419F2A879B}" type="parTrans" cxnId="{9252EB38-612E-42B4-A80A-5DE65D55D250}">
      <dgm:prSet/>
      <dgm:spPr/>
      <dgm:t>
        <a:bodyPr/>
        <a:lstStyle/>
        <a:p>
          <a:endParaRPr lang="ru-RU"/>
        </a:p>
      </dgm:t>
    </dgm:pt>
    <dgm:pt modelId="{C09822C6-B5A0-4FD5-866F-25CE2B933FC9}" type="sibTrans" cxnId="{9252EB38-612E-42B4-A80A-5DE65D55D250}">
      <dgm:prSet/>
      <dgm:spPr/>
      <dgm:t>
        <a:bodyPr/>
        <a:lstStyle/>
        <a:p>
          <a:endParaRPr lang="ru-RU"/>
        </a:p>
      </dgm:t>
    </dgm:pt>
    <dgm:pt modelId="{88ABEB06-50D7-4FAE-8A62-CE9B03BF7A29}">
      <dgm:prSet phldrT="[Текст]" custT="1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pPr algn="just"/>
          <a:r>
            <a:rPr lang="ru-RU" sz="1800" dirty="0" smtClean="0"/>
            <a:t>Об утверждении </a:t>
          </a:r>
          <a:r>
            <a:rPr lang="ru-RU" sz="1800" b="1" dirty="0" smtClean="0"/>
            <a:t>Порядка аттестации физических лиц на право выполнения работ по специальной оценке</a:t>
          </a:r>
          <a:r>
            <a:rPr lang="ru-RU" sz="1800" dirty="0" smtClean="0"/>
            <a:t> условий труда</a:t>
          </a:r>
          <a:endParaRPr lang="ru-RU" sz="1800" dirty="0"/>
        </a:p>
      </dgm:t>
    </dgm:pt>
    <dgm:pt modelId="{569AD645-CF76-4395-AA6B-D67DC508A618}" type="parTrans" cxnId="{315EB4B9-E5DB-4FD8-B261-77AC45060859}">
      <dgm:prSet/>
      <dgm:spPr/>
      <dgm:t>
        <a:bodyPr/>
        <a:lstStyle/>
        <a:p>
          <a:endParaRPr lang="ru-RU"/>
        </a:p>
      </dgm:t>
    </dgm:pt>
    <dgm:pt modelId="{BB0EA202-67A9-4CCC-878F-614393D425E6}" type="sibTrans" cxnId="{315EB4B9-E5DB-4FD8-B261-77AC45060859}">
      <dgm:prSet/>
      <dgm:spPr/>
      <dgm:t>
        <a:bodyPr/>
        <a:lstStyle/>
        <a:p>
          <a:endParaRPr lang="ru-RU"/>
        </a:p>
      </dgm:t>
    </dgm:pt>
    <dgm:pt modelId="{AE4BF554-2E70-4B39-AB84-B004B06153BE}">
      <dgm:prSet phldrT="[Текст]" custT="1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pPr algn="just"/>
          <a:r>
            <a:rPr lang="ru-RU" sz="1800" dirty="0" smtClean="0"/>
            <a:t>О </a:t>
          </a:r>
          <a:r>
            <a:rPr lang="ru-RU" sz="1800" b="1" dirty="0" smtClean="0"/>
            <a:t>внесении изменений и отмене </a:t>
          </a:r>
          <a:r>
            <a:rPr lang="ru-RU" sz="1800" dirty="0" smtClean="0"/>
            <a:t>некоторых актов Правительства Российской Федерации</a:t>
          </a:r>
          <a:endParaRPr lang="ru-RU" sz="1800" dirty="0"/>
        </a:p>
      </dgm:t>
    </dgm:pt>
    <dgm:pt modelId="{E8816E06-7306-4B5B-9EFB-5F9A7927A602}" type="parTrans" cxnId="{D81048BA-97CD-4F4C-8C2A-5C6A4F751E58}">
      <dgm:prSet/>
      <dgm:spPr/>
      <dgm:t>
        <a:bodyPr/>
        <a:lstStyle/>
        <a:p>
          <a:endParaRPr lang="ru-RU"/>
        </a:p>
      </dgm:t>
    </dgm:pt>
    <dgm:pt modelId="{CA9E604A-E693-46D6-A123-B42AEA71C6BA}" type="sibTrans" cxnId="{D81048BA-97CD-4F4C-8C2A-5C6A4F751E58}">
      <dgm:prSet/>
      <dgm:spPr/>
      <dgm:t>
        <a:bodyPr/>
        <a:lstStyle/>
        <a:p>
          <a:endParaRPr lang="ru-RU"/>
        </a:p>
      </dgm:t>
    </dgm:pt>
    <dgm:pt modelId="{13DD10D1-E947-40A8-906E-7EF5FC81D91A}">
      <dgm:prSet phldrT="[Текст]" custT="1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pPr algn="just"/>
          <a:endParaRPr lang="ru-RU" sz="1800" dirty="0"/>
        </a:p>
      </dgm:t>
    </dgm:pt>
    <dgm:pt modelId="{1486C6FD-760B-4E5A-9CEC-119264A70E53}" type="parTrans" cxnId="{C5E4EF12-2D09-458B-A865-96578016D7A5}">
      <dgm:prSet/>
      <dgm:spPr/>
      <dgm:t>
        <a:bodyPr/>
        <a:lstStyle/>
        <a:p>
          <a:endParaRPr lang="ru-RU"/>
        </a:p>
      </dgm:t>
    </dgm:pt>
    <dgm:pt modelId="{80187B05-6487-4B1C-90E8-7C3CB8303611}" type="sibTrans" cxnId="{C5E4EF12-2D09-458B-A865-96578016D7A5}">
      <dgm:prSet/>
      <dgm:spPr/>
      <dgm:t>
        <a:bodyPr/>
        <a:lstStyle/>
        <a:p>
          <a:endParaRPr lang="ru-RU"/>
        </a:p>
      </dgm:t>
    </dgm:pt>
    <dgm:pt modelId="{69F33654-0D9D-42B1-A84B-6696587DC2A9}">
      <dgm:prSet phldrT="[Текст]" custT="1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pPr algn="just"/>
          <a:endParaRPr lang="ru-RU" sz="1800" dirty="0"/>
        </a:p>
      </dgm:t>
    </dgm:pt>
    <dgm:pt modelId="{D8A7D46E-3835-423B-ACEA-669728ACF471}" type="parTrans" cxnId="{B6EC562C-1F8B-426D-94F5-5E3756F399E9}">
      <dgm:prSet/>
      <dgm:spPr/>
      <dgm:t>
        <a:bodyPr/>
        <a:lstStyle/>
        <a:p>
          <a:endParaRPr lang="ru-RU"/>
        </a:p>
      </dgm:t>
    </dgm:pt>
    <dgm:pt modelId="{3B42C5EF-1746-4CC0-A219-DF233852CBD1}" type="sibTrans" cxnId="{B6EC562C-1F8B-426D-94F5-5E3756F399E9}">
      <dgm:prSet/>
      <dgm:spPr/>
      <dgm:t>
        <a:bodyPr/>
        <a:lstStyle/>
        <a:p>
          <a:endParaRPr lang="ru-RU"/>
        </a:p>
      </dgm:t>
    </dgm:pt>
    <dgm:pt modelId="{947F2D1E-920E-43DD-8629-2D2FC646172A}">
      <dgm:prSet phldrT="[Текст]" custT="1"/>
      <dgm:spPr>
        <a:solidFill>
          <a:schemeClr val="accent5">
            <a:lumMod val="60000"/>
            <a:lumOff val="40000"/>
            <a:alpha val="90000"/>
          </a:schemeClr>
        </a:solidFill>
      </dgm:spPr>
      <dgm:t>
        <a:bodyPr/>
        <a:lstStyle/>
        <a:p>
          <a:pPr algn="just"/>
          <a:endParaRPr lang="ru-RU" sz="1800" dirty="0"/>
        </a:p>
      </dgm:t>
    </dgm:pt>
    <dgm:pt modelId="{6A9E5EF3-181E-40F2-B15F-C62461A7235C}" type="parTrans" cxnId="{6B9DC47D-9D6B-4362-8DEA-BCEC92F3AF0B}">
      <dgm:prSet/>
      <dgm:spPr/>
      <dgm:t>
        <a:bodyPr/>
        <a:lstStyle/>
        <a:p>
          <a:endParaRPr lang="ru-RU"/>
        </a:p>
      </dgm:t>
    </dgm:pt>
    <dgm:pt modelId="{2599B3AF-8FB6-42B5-9574-74E6C7218B7D}" type="sibTrans" cxnId="{6B9DC47D-9D6B-4362-8DEA-BCEC92F3AF0B}">
      <dgm:prSet/>
      <dgm:spPr/>
      <dgm:t>
        <a:bodyPr/>
        <a:lstStyle/>
        <a:p>
          <a:endParaRPr lang="ru-RU"/>
        </a:p>
      </dgm:t>
    </dgm:pt>
    <dgm:pt modelId="{8CF6388B-E7E9-4B02-A62F-994F5D1A8E64}" type="pres">
      <dgm:prSet presAssocID="{1B4D21D1-78CC-4431-95D7-8EC976B1DCE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72F1A8-972D-4678-815D-C81C11E1F8D0}" type="pres">
      <dgm:prSet presAssocID="{B68EF120-9179-483C-8AAF-9904FC7AB157}" presName="linNode" presStyleCnt="0"/>
      <dgm:spPr/>
    </dgm:pt>
    <dgm:pt modelId="{68E80A5F-0C52-4708-B250-B2CD40D0549D}" type="pres">
      <dgm:prSet presAssocID="{B68EF120-9179-483C-8AAF-9904FC7AB157}" presName="parentText" presStyleLbl="node1" presStyleIdx="0" presStyleCnt="1" custScaleY="7639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764B0A-3855-4421-8144-FA2A4FCB9CFD}" type="pres">
      <dgm:prSet presAssocID="{B68EF120-9179-483C-8AAF-9904FC7AB157}" presName="descendantText" presStyleLbl="alignAccFollowNode1" presStyleIdx="0" presStyleCnt="1" custScaleY="1086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100CBC-4E9D-4FCE-9447-1BF9B01CE912}" type="presOf" srcId="{88ABEB06-50D7-4FAE-8A62-CE9B03BF7A29}" destId="{4A764B0A-3855-4421-8144-FA2A4FCB9CFD}" srcOrd="0" destOrd="4" presId="urn:microsoft.com/office/officeart/2005/8/layout/vList5"/>
    <dgm:cxn modelId="{6B9DC47D-9D6B-4362-8DEA-BCEC92F3AF0B}" srcId="{B68EF120-9179-483C-8AAF-9904FC7AB157}" destId="{947F2D1E-920E-43DD-8629-2D2FC646172A}" srcOrd="5" destOrd="0" parTransId="{6A9E5EF3-181E-40F2-B15F-C62461A7235C}" sibTransId="{2599B3AF-8FB6-42B5-9574-74E6C7218B7D}"/>
    <dgm:cxn modelId="{95CE42FB-8C7D-4ED8-80A2-66D9A4F66BE4}" type="presOf" srcId="{B68EF120-9179-483C-8AAF-9904FC7AB157}" destId="{68E80A5F-0C52-4708-B250-B2CD40D0549D}" srcOrd="0" destOrd="0" presId="urn:microsoft.com/office/officeart/2005/8/layout/vList5"/>
    <dgm:cxn modelId="{B6EC562C-1F8B-426D-94F5-5E3756F399E9}" srcId="{B68EF120-9179-483C-8AAF-9904FC7AB157}" destId="{69F33654-0D9D-42B1-A84B-6696587DC2A9}" srcOrd="3" destOrd="0" parTransId="{D8A7D46E-3835-423B-ACEA-669728ACF471}" sibTransId="{3B42C5EF-1746-4CC0-A219-DF233852CBD1}"/>
    <dgm:cxn modelId="{BC04B369-FDAE-4D24-9E57-9BCE3A585E55}" srcId="{1B4D21D1-78CC-4431-95D7-8EC976B1DCEA}" destId="{B68EF120-9179-483C-8AAF-9904FC7AB157}" srcOrd="0" destOrd="0" parTransId="{255C0AB3-A80D-4944-92ED-84504933B519}" sibTransId="{502C8CE2-3490-4386-AC71-732F0DE43938}"/>
    <dgm:cxn modelId="{084F15EA-8563-40DC-BDE1-3D75064F20B0}" srcId="{B68EF120-9179-483C-8AAF-9904FC7AB157}" destId="{055ED9FA-7643-47CC-9CFE-C9787597CCE1}" srcOrd="0" destOrd="0" parTransId="{BF837B14-3B38-4F9F-9FC1-EA4F1E1D5E37}" sibTransId="{708B7D29-4278-4AB1-8197-4177D6E91DE7}"/>
    <dgm:cxn modelId="{E2A69790-F228-4CD2-952C-02605B7DE319}" type="presOf" srcId="{13DD10D1-E947-40A8-906E-7EF5FC81D91A}" destId="{4A764B0A-3855-4421-8144-FA2A4FCB9CFD}" srcOrd="0" destOrd="1" presId="urn:microsoft.com/office/officeart/2005/8/layout/vList5"/>
    <dgm:cxn modelId="{D81048BA-97CD-4F4C-8C2A-5C6A4F751E58}" srcId="{B68EF120-9179-483C-8AAF-9904FC7AB157}" destId="{AE4BF554-2E70-4B39-AB84-B004B06153BE}" srcOrd="6" destOrd="0" parTransId="{E8816E06-7306-4B5B-9EFB-5F9A7927A602}" sibTransId="{CA9E604A-E693-46D6-A123-B42AEA71C6BA}"/>
    <dgm:cxn modelId="{FC6F1FB8-4B3B-4222-9C30-0E9F75C6B7A4}" type="presOf" srcId="{69F33654-0D9D-42B1-A84B-6696587DC2A9}" destId="{4A764B0A-3855-4421-8144-FA2A4FCB9CFD}" srcOrd="0" destOrd="3" presId="urn:microsoft.com/office/officeart/2005/8/layout/vList5"/>
    <dgm:cxn modelId="{C5E4EF12-2D09-458B-A865-96578016D7A5}" srcId="{B68EF120-9179-483C-8AAF-9904FC7AB157}" destId="{13DD10D1-E947-40A8-906E-7EF5FC81D91A}" srcOrd="1" destOrd="0" parTransId="{1486C6FD-760B-4E5A-9CEC-119264A70E53}" sibTransId="{80187B05-6487-4B1C-90E8-7C3CB8303611}"/>
    <dgm:cxn modelId="{9252EB38-612E-42B4-A80A-5DE65D55D250}" srcId="{B68EF120-9179-483C-8AAF-9904FC7AB157}" destId="{B12F94EB-3333-440E-A6CD-46AD903A8AA9}" srcOrd="2" destOrd="0" parTransId="{44FF261D-79C4-4E93-B211-22419F2A879B}" sibTransId="{C09822C6-B5A0-4FD5-866F-25CE2B933FC9}"/>
    <dgm:cxn modelId="{D3C3C62A-4080-45E7-8AE3-95B38F98900A}" type="presOf" srcId="{055ED9FA-7643-47CC-9CFE-C9787597CCE1}" destId="{4A764B0A-3855-4421-8144-FA2A4FCB9CFD}" srcOrd="0" destOrd="0" presId="urn:microsoft.com/office/officeart/2005/8/layout/vList5"/>
    <dgm:cxn modelId="{EAB3B632-A06F-47D1-9CAB-D012C8E4FD31}" type="presOf" srcId="{947F2D1E-920E-43DD-8629-2D2FC646172A}" destId="{4A764B0A-3855-4421-8144-FA2A4FCB9CFD}" srcOrd="0" destOrd="5" presId="urn:microsoft.com/office/officeart/2005/8/layout/vList5"/>
    <dgm:cxn modelId="{56941AD9-C1B1-4E21-BA64-5BEA58B482D4}" type="presOf" srcId="{AE4BF554-2E70-4B39-AB84-B004B06153BE}" destId="{4A764B0A-3855-4421-8144-FA2A4FCB9CFD}" srcOrd="0" destOrd="6" presId="urn:microsoft.com/office/officeart/2005/8/layout/vList5"/>
    <dgm:cxn modelId="{315EB4B9-E5DB-4FD8-B261-77AC45060859}" srcId="{B68EF120-9179-483C-8AAF-9904FC7AB157}" destId="{88ABEB06-50D7-4FAE-8A62-CE9B03BF7A29}" srcOrd="4" destOrd="0" parTransId="{569AD645-CF76-4395-AA6B-D67DC508A618}" sibTransId="{BB0EA202-67A9-4CCC-878F-614393D425E6}"/>
    <dgm:cxn modelId="{680D823F-DCD0-49A6-A63C-B8EFB70EC787}" type="presOf" srcId="{1B4D21D1-78CC-4431-95D7-8EC976B1DCEA}" destId="{8CF6388B-E7E9-4B02-A62F-994F5D1A8E64}" srcOrd="0" destOrd="0" presId="urn:microsoft.com/office/officeart/2005/8/layout/vList5"/>
    <dgm:cxn modelId="{A9E5A326-6693-4A23-BC1B-AC3705FD0207}" type="presOf" srcId="{B12F94EB-3333-440E-A6CD-46AD903A8AA9}" destId="{4A764B0A-3855-4421-8144-FA2A4FCB9CFD}" srcOrd="0" destOrd="2" presId="urn:microsoft.com/office/officeart/2005/8/layout/vList5"/>
    <dgm:cxn modelId="{A1958821-68A1-4FAA-A0CE-F6A731493A82}" type="presParOf" srcId="{8CF6388B-E7E9-4B02-A62F-994F5D1A8E64}" destId="{1272F1A8-972D-4678-815D-C81C11E1F8D0}" srcOrd="0" destOrd="0" presId="urn:microsoft.com/office/officeart/2005/8/layout/vList5"/>
    <dgm:cxn modelId="{BEF00175-3A5A-433B-B89E-62E0D1DD55B6}" type="presParOf" srcId="{1272F1A8-972D-4678-815D-C81C11E1F8D0}" destId="{68E80A5F-0C52-4708-B250-B2CD40D0549D}" srcOrd="0" destOrd="0" presId="urn:microsoft.com/office/officeart/2005/8/layout/vList5"/>
    <dgm:cxn modelId="{7074105F-ACC1-4F80-B7DF-E1596FA7DBE0}" type="presParOf" srcId="{1272F1A8-972D-4678-815D-C81C11E1F8D0}" destId="{4A764B0A-3855-4421-8144-FA2A4FCB9CFD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B4D21D1-78CC-4431-95D7-8EC976B1DCEA}" type="doc">
      <dgm:prSet loTypeId="urn:microsoft.com/office/officeart/2005/8/layout/vList5" loCatId="list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7B27E812-B477-48DF-B15A-CC5762437117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Приказы Минтруда России</a:t>
          </a:r>
          <a:endParaRPr lang="ru-RU" sz="2000" b="1" dirty="0">
            <a:solidFill>
              <a:schemeClr val="tx1"/>
            </a:solidFill>
          </a:endParaRPr>
        </a:p>
      </dgm:t>
    </dgm:pt>
    <dgm:pt modelId="{3C66365D-9B18-4E5B-BA24-39B8A6351910}" type="parTrans" cxnId="{708EF52A-1C6D-4017-96DA-258CD1FA94D7}">
      <dgm:prSet/>
      <dgm:spPr/>
      <dgm:t>
        <a:bodyPr/>
        <a:lstStyle/>
        <a:p>
          <a:endParaRPr lang="ru-RU"/>
        </a:p>
      </dgm:t>
    </dgm:pt>
    <dgm:pt modelId="{F604A6DC-A816-45E6-B530-EBE3886B7D06}" type="sibTrans" cxnId="{708EF52A-1C6D-4017-96DA-258CD1FA94D7}">
      <dgm:prSet/>
      <dgm:spPr/>
      <dgm:t>
        <a:bodyPr/>
        <a:lstStyle/>
        <a:p>
          <a:endParaRPr lang="ru-RU"/>
        </a:p>
      </dgm:t>
    </dgm:pt>
    <dgm:pt modelId="{B9C69E32-E6A4-4948-9EFA-0B36DD311B11}">
      <dgm:prSet phldrT="[Текст]" custT="1"/>
      <dgm:spPr>
        <a:solidFill>
          <a:srgbClr val="FFFF00">
            <a:alpha val="90000"/>
          </a:srgbClr>
        </a:solidFill>
      </dgm:spPr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/>
            <a:t>Об утверждении </a:t>
          </a:r>
          <a:r>
            <a:rPr lang="ru-RU" sz="1400" b="1" dirty="0" smtClean="0"/>
            <a:t>формы декларации соответствия </a:t>
          </a:r>
          <a:r>
            <a:rPr lang="ru-RU" sz="1400" dirty="0" smtClean="0"/>
            <a:t>условий труда государственным нормативным требованиям охраны, Порядка оформления декларации соответствия условий труда государственным нормативным требованиям охраны труда и Порядка ведения реестра деклараций соответствия условий труда государственным нормативным требованиям охраны труда</a:t>
          </a:r>
          <a:endParaRPr lang="ru-RU" sz="1400" dirty="0"/>
        </a:p>
      </dgm:t>
    </dgm:pt>
    <dgm:pt modelId="{F8A13EBF-BC97-4ABD-A849-9D32BD816E55}" type="parTrans" cxnId="{8CA59696-2316-48C9-A679-82F1B42F0076}">
      <dgm:prSet/>
      <dgm:spPr/>
      <dgm:t>
        <a:bodyPr/>
        <a:lstStyle/>
        <a:p>
          <a:endParaRPr lang="ru-RU"/>
        </a:p>
      </dgm:t>
    </dgm:pt>
    <dgm:pt modelId="{DF28A90E-CE1F-45C9-AF23-BC8E2CFCDDF3}" type="sibTrans" cxnId="{8CA59696-2316-48C9-A679-82F1B42F0076}">
      <dgm:prSet/>
      <dgm:spPr/>
      <dgm:t>
        <a:bodyPr/>
        <a:lstStyle/>
        <a:p>
          <a:endParaRPr lang="ru-RU"/>
        </a:p>
      </dgm:t>
    </dgm:pt>
    <dgm:pt modelId="{B97271C2-85A6-4C83-BECF-C71DEF2E7B46}">
      <dgm:prSet phldrT="[Текст]" custT="1"/>
      <dgm:spPr>
        <a:solidFill>
          <a:srgbClr val="FFFF00">
            <a:alpha val="90000"/>
          </a:srgbClr>
        </a:solidFill>
      </dgm:spPr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/>
            <a:t>Об утверждении </a:t>
          </a:r>
          <a:r>
            <a:rPr lang="ru-RU" sz="1400" b="1" dirty="0" smtClean="0"/>
            <a:t>формы бланка сертификата эксперта </a:t>
          </a:r>
          <a:r>
            <a:rPr lang="ru-RU" sz="1400" dirty="0" smtClean="0"/>
            <a:t>на право выполнения работ по специальной оценке условий труда, технических требований и инструкции по заполнению бланка сертификата эксперта на право выполнения работ по специальной оценке условий труда и Порядка формирования и ведения реестра лиц, имеющих сертификат эксперта на право выполнения работ по специальной оценке условий труда</a:t>
          </a:r>
          <a:endParaRPr lang="ru-RU" sz="1400" dirty="0"/>
        </a:p>
      </dgm:t>
    </dgm:pt>
    <dgm:pt modelId="{9208B6E7-EF45-4A5B-B2A7-C3D8191C8123}" type="parTrans" cxnId="{02ED0345-B9A9-48AC-8F2B-7A49CE46D7CD}">
      <dgm:prSet/>
      <dgm:spPr/>
      <dgm:t>
        <a:bodyPr/>
        <a:lstStyle/>
        <a:p>
          <a:endParaRPr lang="ru-RU"/>
        </a:p>
      </dgm:t>
    </dgm:pt>
    <dgm:pt modelId="{D54DAC50-AAF7-4C89-8481-BF07129743E4}" type="sibTrans" cxnId="{02ED0345-B9A9-48AC-8F2B-7A49CE46D7CD}">
      <dgm:prSet/>
      <dgm:spPr/>
      <dgm:t>
        <a:bodyPr/>
        <a:lstStyle/>
        <a:p>
          <a:endParaRPr lang="ru-RU"/>
        </a:p>
      </dgm:t>
    </dgm:pt>
    <dgm:pt modelId="{3B6CB928-B268-41C8-A6B5-6073FB580E97}">
      <dgm:prSet phldrT="[Текст]" custT="1"/>
      <dgm:spPr>
        <a:solidFill>
          <a:srgbClr val="FFFF00">
            <a:alpha val="90000"/>
          </a:srgbClr>
        </a:solidFill>
      </dgm:spPr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/>
            <a:t>Об утверждении </a:t>
          </a:r>
          <a:r>
            <a:rPr lang="ru-RU" sz="1400" b="1" dirty="0" smtClean="0"/>
            <a:t>Порядка проведения экспертизы качества </a:t>
          </a:r>
          <a:r>
            <a:rPr lang="ru-RU" sz="1400" dirty="0" smtClean="0"/>
            <a:t>специальной оценки условий труда</a:t>
          </a:r>
          <a:endParaRPr lang="ru-RU" sz="1400" dirty="0"/>
        </a:p>
      </dgm:t>
    </dgm:pt>
    <dgm:pt modelId="{AC225AFC-7FEA-47D9-A4A8-9924F09916A5}" type="parTrans" cxnId="{B303928D-CF41-4EED-B922-9D306E3253BA}">
      <dgm:prSet/>
      <dgm:spPr/>
      <dgm:t>
        <a:bodyPr/>
        <a:lstStyle/>
        <a:p>
          <a:endParaRPr lang="ru-RU"/>
        </a:p>
      </dgm:t>
    </dgm:pt>
    <dgm:pt modelId="{74BBFC24-CDBA-4A85-BADA-67E5F31FEEC7}" type="sibTrans" cxnId="{B303928D-CF41-4EED-B922-9D306E3253BA}">
      <dgm:prSet/>
      <dgm:spPr/>
      <dgm:t>
        <a:bodyPr/>
        <a:lstStyle/>
        <a:p>
          <a:endParaRPr lang="ru-RU"/>
        </a:p>
      </dgm:t>
    </dgm:pt>
    <dgm:pt modelId="{16DBA87C-A45A-4D00-980F-A31675DE971D}">
      <dgm:prSet phldrT="[Текст]" custT="1"/>
      <dgm:spPr>
        <a:solidFill>
          <a:srgbClr val="FFFF00">
            <a:alpha val="90000"/>
          </a:srgbClr>
        </a:solidFill>
      </dgm:spPr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/>
            <a:t>О внесении изменений и признании утратившими силу </a:t>
          </a:r>
          <a:r>
            <a:rPr lang="ru-RU" sz="1400" dirty="0" smtClean="0"/>
            <a:t>некоторых нормативных правовых актов Министерства труда и социального развития Российской Федерации, Министерства здравоохранения и социального развития Российской Федерации, Министерства труда и социальной защиты Российской Федерации</a:t>
          </a:r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300" dirty="0"/>
        </a:p>
      </dgm:t>
    </dgm:pt>
    <dgm:pt modelId="{6E030EB5-EE12-4314-B2E9-12F1A842B97D}" type="parTrans" cxnId="{2DEA02B8-B7A5-4B55-8A44-E62CEF618922}">
      <dgm:prSet/>
      <dgm:spPr/>
      <dgm:t>
        <a:bodyPr/>
        <a:lstStyle/>
        <a:p>
          <a:endParaRPr lang="ru-RU"/>
        </a:p>
      </dgm:t>
    </dgm:pt>
    <dgm:pt modelId="{B5C3F248-54A4-4422-A79B-2D2CF946E6EE}" type="sibTrans" cxnId="{2DEA02B8-B7A5-4B55-8A44-E62CEF618922}">
      <dgm:prSet/>
      <dgm:spPr/>
      <dgm:t>
        <a:bodyPr/>
        <a:lstStyle/>
        <a:p>
          <a:endParaRPr lang="ru-RU"/>
        </a:p>
      </dgm:t>
    </dgm:pt>
    <dgm:pt modelId="{D27C6495-B6E2-41EF-847C-9C40953CC961}">
      <dgm:prSet phldrT="[Текст]" custT="1"/>
      <dgm:spPr>
        <a:solidFill>
          <a:srgbClr val="FFFF00">
            <a:alpha val="90000"/>
          </a:srgbClr>
        </a:solidFill>
      </dgm:spPr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/>
            <a:t>Об утверждении </a:t>
          </a:r>
          <a:r>
            <a:rPr lang="ru-RU" sz="1400" b="1" dirty="0" smtClean="0"/>
            <a:t>Методики проведения специальной оценки условий труда</a:t>
          </a:r>
          <a:r>
            <a:rPr lang="ru-RU" sz="1400" dirty="0" smtClean="0"/>
            <a:t>, </a:t>
          </a:r>
          <a:r>
            <a:rPr lang="ru-RU" sz="1400" b="1" dirty="0" smtClean="0"/>
            <a:t>Классификатора вредных и опасных факторов </a:t>
          </a:r>
          <a:r>
            <a:rPr lang="ru-RU" sz="1400" dirty="0" smtClean="0"/>
            <a:t>производственной среды и трудового процесса, формы отчета комиссии по проведению специальной оценки условий труда и инструкции по ее заполнению</a:t>
          </a:r>
          <a:endParaRPr lang="ru-RU" sz="1400" dirty="0"/>
        </a:p>
      </dgm:t>
    </dgm:pt>
    <dgm:pt modelId="{F5AB69BE-4DEE-46B0-9475-CB15EB361EA7}" type="parTrans" cxnId="{B5F2AFEF-C23D-46D0-A4CA-CA7B96FE8BB2}">
      <dgm:prSet/>
      <dgm:spPr/>
      <dgm:t>
        <a:bodyPr/>
        <a:lstStyle/>
        <a:p>
          <a:endParaRPr lang="ru-RU"/>
        </a:p>
      </dgm:t>
    </dgm:pt>
    <dgm:pt modelId="{1401183B-27F1-48AB-8A6F-6D581D9C86A1}" type="sibTrans" cxnId="{B5F2AFEF-C23D-46D0-A4CA-CA7B96FE8BB2}">
      <dgm:prSet/>
      <dgm:spPr/>
      <dgm:t>
        <a:bodyPr/>
        <a:lstStyle/>
        <a:p>
          <a:endParaRPr lang="ru-RU"/>
        </a:p>
      </dgm:t>
    </dgm:pt>
    <dgm:pt modelId="{2E5075CE-B053-4A6C-BA94-C33D0338E6A8}">
      <dgm:prSet phldrT="[Текст]" custT="1"/>
      <dgm:spPr>
        <a:solidFill>
          <a:srgbClr val="FFFF00">
            <a:alpha val="90000"/>
          </a:srgbClr>
        </a:solidFill>
      </dgm:spPr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300" dirty="0"/>
        </a:p>
      </dgm:t>
    </dgm:pt>
    <dgm:pt modelId="{A8C978E0-ED80-46D2-9E70-422D0D7280F0}" type="parTrans" cxnId="{614A59DA-CB63-4F66-BCCB-B46FD7313A61}">
      <dgm:prSet/>
      <dgm:spPr/>
      <dgm:t>
        <a:bodyPr/>
        <a:lstStyle/>
        <a:p>
          <a:endParaRPr lang="ru-RU"/>
        </a:p>
      </dgm:t>
    </dgm:pt>
    <dgm:pt modelId="{8B688ADF-5DE9-4EC5-9097-5C9983E5FB8F}" type="sibTrans" cxnId="{614A59DA-CB63-4F66-BCCB-B46FD7313A61}">
      <dgm:prSet/>
      <dgm:spPr/>
      <dgm:t>
        <a:bodyPr/>
        <a:lstStyle/>
        <a:p>
          <a:endParaRPr lang="ru-RU"/>
        </a:p>
      </dgm:t>
    </dgm:pt>
    <dgm:pt modelId="{8CF6388B-E7E9-4B02-A62F-994F5D1A8E64}" type="pres">
      <dgm:prSet presAssocID="{1B4D21D1-78CC-4431-95D7-8EC976B1DCE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3DFE9A-3482-481D-809C-871B688EAF3C}" type="pres">
      <dgm:prSet presAssocID="{7B27E812-B477-48DF-B15A-CC5762437117}" presName="linNode" presStyleCnt="0"/>
      <dgm:spPr/>
    </dgm:pt>
    <dgm:pt modelId="{E64E13E2-0CE1-4274-8DE7-7C2E08811137}" type="pres">
      <dgm:prSet presAssocID="{7B27E812-B477-48DF-B15A-CC5762437117}" presName="parentText" presStyleLbl="node1" presStyleIdx="0" presStyleCnt="1" custScaleX="70545" custLinFactNeighborX="-17" custLinFactNeighborY="258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A3E1B2-E188-4317-AB1A-A3A8884D941D}" type="pres">
      <dgm:prSet presAssocID="{7B27E812-B477-48DF-B15A-CC5762437117}" presName="descendantText" presStyleLbl="alignAccFollowNode1" presStyleIdx="0" presStyleCnt="1" custScaleX="149371" custScaleY="125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A59696-2316-48C9-A679-82F1B42F0076}" srcId="{7B27E812-B477-48DF-B15A-CC5762437117}" destId="{B9C69E32-E6A4-4948-9EFA-0B36DD311B11}" srcOrd="1" destOrd="0" parTransId="{F8A13EBF-BC97-4ABD-A849-9D32BD816E55}" sibTransId="{DF28A90E-CE1F-45C9-AF23-BC8E2CFCDDF3}"/>
    <dgm:cxn modelId="{CCF0F94C-B7A8-4025-9A19-2FE149669EEA}" type="presOf" srcId="{3B6CB928-B268-41C8-A6B5-6073FB580E97}" destId="{F4A3E1B2-E188-4317-AB1A-A3A8884D941D}" srcOrd="0" destOrd="3" presId="urn:microsoft.com/office/officeart/2005/8/layout/vList5"/>
    <dgm:cxn modelId="{0CD55092-5BA7-4BC1-86A7-CE821C33BB13}" type="presOf" srcId="{1B4D21D1-78CC-4431-95D7-8EC976B1DCEA}" destId="{8CF6388B-E7E9-4B02-A62F-994F5D1A8E64}" srcOrd="0" destOrd="0" presId="urn:microsoft.com/office/officeart/2005/8/layout/vList5"/>
    <dgm:cxn modelId="{519C37B6-8CEE-44AB-BF1D-70DD64E36389}" type="presOf" srcId="{7B27E812-B477-48DF-B15A-CC5762437117}" destId="{E64E13E2-0CE1-4274-8DE7-7C2E08811137}" srcOrd="0" destOrd="0" presId="urn:microsoft.com/office/officeart/2005/8/layout/vList5"/>
    <dgm:cxn modelId="{BC2F1030-E05F-42E2-9A3A-3844E483F33D}" type="presOf" srcId="{B9C69E32-E6A4-4948-9EFA-0B36DD311B11}" destId="{F4A3E1B2-E188-4317-AB1A-A3A8884D941D}" srcOrd="0" destOrd="1" presId="urn:microsoft.com/office/officeart/2005/8/layout/vList5"/>
    <dgm:cxn modelId="{86EF5B24-C35A-4529-9D3B-334E473CC20A}" type="presOf" srcId="{D27C6495-B6E2-41EF-847C-9C40953CC961}" destId="{F4A3E1B2-E188-4317-AB1A-A3A8884D941D}" srcOrd="0" destOrd="4" presId="urn:microsoft.com/office/officeart/2005/8/layout/vList5"/>
    <dgm:cxn modelId="{BE757E8B-F2AD-47A1-9EE6-4E62AAE25849}" type="presOf" srcId="{2E5075CE-B053-4A6C-BA94-C33D0338E6A8}" destId="{F4A3E1B2-E188-4317-AB1A-A3A8884D941D}" srcOrd="0" destOrd="0" presId="urn:microsoft.com/office/officeart/2005/8/layout/vList5"/>
    <dgm:cxn modelId="{B5F2AFEF-C23D-46D0-A4CA-CA7B96FE8BB2}" srcId="{7B27E812-B477-48DF-B15A-CC5762437117}" destId="{D27C6495-B6E2-41EF-847C-9C40953CC961}" srcOrd="4" destOrd="0" parTransId="{F5AB69BE-4DEE-46B0-9475-CB15EB361EA7}" sibTransId="{1401183B-27F1-48AB-8A6F-6D581D9C86A1}"/>
    <dgm:cxn modelId="{02ED0345-B9A9-48AC-8F2B-7A49CE46D7CD}" srcId="{7B27E812-B477-48DF-B15A-CC5762437117}" destId="{B97271C2-85A6-4C83-BECF-C71DEF2E7B46}" srcOrd="2" destOrd="0" parTransId="{9208B6E7-EF45-4A5B-B2A7-C3D8191C8123}" sibTransId="{D54DAC50-AAF7-4C89-8481-BF07129743E4}"/>
    <dgm:cxn modelId="{B303928D-CF41-4EED-B922-9D306E3253BA}" srcId="{7B27E812-B477-48DF-B15A-CC5762437117}" destId="{3B6CB928-B268-41C8-A6B5-6073FB580E97}" srcOrd="3" destOrd="0" parTransId="{AC225AFC-7FEA-47D9-A4A8-9924F09916A5}" sibTransId="{74BBFC24-CDBA-4A85-BADA-67E5F31FEEC7}"/>
    <dgm:cxn modelId="{1B5D364F-F705-46A1-AFD7-93338C228E22}" type="presOf" srcId="{16DBA87C-A45A-4D00-980F-A31675DE971D}" destId="{F4A3E1B2-E188-4317-AB1A-A3A8884D941D}" srcOrd="0" destOrd="5" presId="urn:microsoft.com/office/officeart/2005/8/layout/vList5"/>
    <dgm:cxn modelId="{2DEA02B8-B7A5-4B55-8A44-E62CEF618922}" srcId="{7B27E812-B477-48DF-B15A-CC5762437117}" destId="{16DBA87C-A45A-4D00-980F-A31675DE971D}" srcOrd="5" destOrd="0" parTransId="{6E030EB5-EE12-4314-B2E9-12F1A842B97D}" sibTransId="{B5C3F248-54A4-4422-A79B-2D2CF946E6EE}"/>
    <dgm:cxn modelId="{1DAB46C8-9C06-4BCB-B0DB-113C97E0A2EB}" type="presOf" srcId="{B97271C2-85A6-4C83-BECF-C71DEF2E7B46}" destId="{F4A3E1B2-E188-4317-AB1A-A3A8884D941D}" srcOrd="0" destOrd="2" presId="urn:microsoft.com/office/officeart/2005/8/layout/vList5"/>
    <dgm:cxn modelId="{708EF52A-1C6D-4017-96DA-258CD1FA94D7}" srcId="{1B4D21D1-78CC-4431-95D7-8EC976B1DCEA}" destId="{7B27E812-B477-48DF-B15A-CC5762437117}" srcOrd="0" destOrd="0" parTransId="{3C66365D-9B18-4E5B-BA24-39B8A6351910}" sibTransId="{F604A6DC-A816-45E6-B530-EBE3886B7D06}"/>
    <dgm:cxn modelId="{614A59DA-CB63-4F66-BCCB-B46FD7313A61}" srcId="{7B27E812-B477-48DF-B15A-CC5762437117}" destId="{2E5075CE-B053-4A6C-BA94-C33D0338E6A8}" srcOrd="0" destOrd="0" parTransId="{A8C978E0-ED80-46D2-9E70-422D0D7280F0}" sibTransId="{8B688ADF-5DE9-4EC5-9097-5C9983E5FB8F}"/>
    <dgm:cxn modelId="{78D7A5D3-00F7-44E3-BE7F-6C4B60F1A93E}" type="presParOf" srcId="{8CF6388B-E7E9-4B02-A62F-994F5D1A8E64}" destId="{6B3DFE9A-3482-481D-809C-871B688EAF3C}" srcOrd="0" destOrd="0" presId="urn:microsoft.com/office/officeart/2005/8/layout/vList5"/>
    <dgm:cxn modelId="{F39613A5-443E-4A8B-8535-C12D3308D3FD}" type="presParOf" srcId="{6B3DFE9A-3482-481D-809C-871B688EAF3C}" destId="{E64E13E2-0CE1-4274-8DE7-7C2E08811137}" srcOrd="0" destOrd="0" presId="urn:microsoft.com/office/officeart/2005/8/layout/vList5"/>
    <dgm:cxn modelId="{A204720E-C1FA-488C-AA60-6B1B60B0D10A}" type="presParOf" srcId="{6B3DFE9A-3482-481D-809C-871B688EAF3C}" destId="{F4A3E1B2-E188-4317-AB1A-A3A8884D941D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A5BF3AC-D3DF-43FA-9FEA-3A344D7CB9A3}" type="doc">
      <dgm:prSet loTypeId="urn:microsoft.com/office/officeart/2005/8/layout/balance1" loCatId="relationship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7FCF6229-373A-449D-B3AD-0DB6BCCDF551}">
      <dgm:prSet phldrT="[Текст]" custT="1"/>
      <dgm:spPr>
        <a:solidFill>
          <a:schemeClr val="accent1">
            <a:lumMod val="50000"/>
            <a:alpha val="9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 smtClean="0">
              <a:solidFill>
                <a:schemeClr val="bg1"/>
              </a:solidFill>
            </a:rPr>
            <a:t>Наличие субъективной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 smtClean="0">
              <a:solidFill>
                <a:schemeClr val="bg1"/>
              </a:solidFill>
            </a:rPr>
            <a:t>оценки факторов</a:t>
          </a:r>
          <a:endParaRPr lang="ru-RU" sz="1600" dirty="0">
            <a:solidFill>
              <a:schemeClr val="bg1"/>
            </a:solidFill>
          </a:endParaRPr>
        </a:p>
      </dgm:t>
    </dgm:pt>
    <dgm:pt modelId="{07919287-ADC2-43E7-9A34-40A303354D62}" type="parTrans" cxnId="{CA366F72-DA43-4C32-9255-FC443A2C25F2}">
      <dgm:prSet/>
      <dgm:spPr/>
      <dgm:t>
        <a:bodyPr/>
        <a:lstStyle/>
        <a:p>
          <a:endParaRPr lang="ru-RU"/>
        </a:p>
      </dgm:t>
    </dgm:pt>
    <dgm:pt modelId="{45591FE8-B95A-4989-8010-169099596059}" type="sibTrans" cxnId="{CA366F72-DA43-4C32-9255-FC443A2C25F2}">
      <dgm:prSet/>
      <dgm:spPr/>
      <dgm:t>
        <a:bodyPr/>
        <a:lstStyle/>
        <a:p>
          <a:endParaRPr lang="ru-RU"/>
        </a:p>
      </dgm:t>
    </dgm:pt>
    <dgm:pt modelId="{06715FED-0733-42F8-9983-2B52B76DD61D}">
      <dgm:prSet phldrT="[Текст]" custT="1"/>
      <dgm:spPr>
        <a:solidFill>
          <a:schemeClr val="accent1">
            <a:lumMod val="75000"/>
            <a:alpha val="77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bg1"/>
              </a:solidFill>
            </a:rPr>
            <a:t>Завышенные уровни допустимых значений факторов в сравнении со странами ЕС и ОЭСР</a:t>
          </a:r>
          <a:endParaRPr lang="ru-RU" sz="1600" dirty="0">
            <a:solidFill>
              <a:schemeClr val="bg1"/>
            </a:solidFill>
          </a:endParaRPr>
        </a:p>
      </dgm:t>
    </dgm:pt>
    <dgm:pt modelId="{3D42BC27-9A4C-47CE-A319-4224E2ED9046}" type="parTrans" cxnId="{E27D0FA8-47ED-4CAE-8A53-F288FA4D3617}">
      <dgm:prSet/>
      <dgm:spPr/>
      <dgm:t>
        <a:bodyPr/>
        <a:lstStyle/>
        <a:p>
          <a:endParaRPr lang="ru-RU"/>
        </a:p>
      </dgm:t>
    </dgm:pt>
    <dgm:pt modelId="{F29B3783-AF55-4F30-A15C-5DC42DA4459B}" type="sibTrans" cxnId="{E27D0FA8-47ED-4CAE-8A53-F288FA4D3617}">
      <dgm:prSet/>
      <dgm:spPr/>
      <dgm:t>
        <a:bodyPr/>
        <a:lstStyle/>
        <a:p>
          <a:endParaRPr lang="ru-RU"/>
        </a:p>
      </dgm:t>
    </dgm:pt>
    <dgm:pt modelId="{AB644ECA-95D3-4C86-B2BA-3E86022201D0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Избыточный набор исследуемых факторов</a:t>
          </a:r>
        </a:p>
      </dgm:t>
    </dgm:pt>
    <dgm:pt modelId="{E6614FF3-6192-457F-BE7B-BC1E1E97CA3D}" type="parTrans" cxnId="{8D2992E0-D2CE-4A2E-92C8-098A7939BEBF}">
      <dgm:prSet/>
      <dgm:spPr/>
      <dgm:t>
        <a:bodyPr/>
        <a:lstStyle/>
        <a:p>
          <a:endParaRPr lang="ru-RU"/>
        </a:p>
      </dgm:t>
    </dgm:pt>
    <dgm:pt modelId="{A0954327-E79D-4700-8DE5-13B774477E28}" type="sibTrans" cxnId="{8D2992E0-D2CE-4A2E-92C8-098A7939BEBF}">
      <dgm:prSet/>
      <dgm:spPr/>
      <dgm:t>
        <a:bodyPr/>
        <a:lstStyle/>
        <a:p>
          <a:endParaRPr lang="ru-RU"/>
        </a:p>
      </dgm:t>
    </dgm:pt>
    <dgm:pt modelId="{D86CA63D-AD49-4B6A-8B5F-3102D43454C0}">
      <dgm:prSet phldrT="[Текст]"/>
      <dgm:spPr/>
      <dgm:t>
        <a:bodyPr/>
        <a:lstStyle/>
        <a:p>
          <a:endParaRPr lang="ru-RU" dirty="0"/>
        </a:p>
      </dgm:t>
    </dgm:pt>
    <dgm:pt modelId="{9A80FD0F-C429-4810-82B2-47E7062C32CD}" type="parTrans" cxnId="{84DA9312-567A-4466-A269-0C889F7BDA15}">
      <dgm:prSet/>
      <dgm:spPr/>
      <dgm:t>
        <a:bodyPr/>
        <a:lstStyle/>
        <a:p>
          <a:endParaRPr lang="ru-RU"/>
        </a:p>
      </dgm:t>
    </dgm:pt>
    <dgm:pt modelId="{45E2DED1-9C51-4206-A65C-64B9D5F8A82E}" type="sibTrans" cxnId="{84DA9312-567A-4466-A269-0C889F7BDA15}">
      <dgm:prSet/>
      <dgm:spPr/>
      <dgm:t>
        <a:bodyPr/>
        <a:lstStyle/>
        <a:p>
          <a:endParaRPr lang="ru-RU"/>
        </a:p>
      </dgm:t>
    </dgm:pt>
    <dgm:pt modelId="{E43DCE54-3760-4F97-9BD9-7739D2F43049}">
      <dgm:prSet phldrT="[Текст]"/>
      <dgm:spPr/>
      <dgm:t>
        <a:bodyPr/>
        <a:lstStyle/>
        <a:p>
          <a:endParaRPr lang="ru-RU" dirty="0"/>
        </a:p>
      </dgm:t>
    </dgm:pt>
    <dgm:pt modelId="{200A9E96-C172-4E26-97AE-0B0EFF57E3F5}" type="parTrans" cxnId="{C03A2AA9-58AB-40D6-849C-92E8754539D2}">
      <dgm:prSet/>
      <dgm:spPr/>
      <dgm:t>
        <a:bodyPr/>
        <a:lstStyle/>
        <a:p>
          <a:endParaRPr lang="ru-RU"/>
        </a:p>
      </dgm:t>
    </dgm:pt>
    <dgm:pt modelId="{375DC21B-BB7E-4AA2-826C-6AEC64AA3061}" type="sibTrans" cxnId="{C03A2AA9-58AB-40D6-849C-92E8754539D2}">
      <dgm:prSet/>
      <dgm:spPr/>
      <dgm:t>
        <a:bodyPr/>
        <a:lstStyle/>
        <a:p>
          <a:endParaRPr lang="ru-RU"/>
        </a:p>
      </dgm:t>
    </dgm:pt>
    <dgm:pt modelId="{64A8152C-C254-47B1-A538-BD6A5CB99484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Единственный систематизированный сборник гигиенических нормативов условий труда</a:t>
          </a:r>
          <a:endParaRPr lang="ru-RU" sz="1600" dirty="0">
            <a:solidFill>
              <a:schemeClr val="tx1"/>
            </a:solidFill>
          </a:endParaRPr>
        </a:p>
      </dgm:t>
    </dgm:pt>
    <dgm:pt modelId="{61E79835-28C4-4BE9-B192-13962C87B26A}">
      <dgm:prSet phldrT="[Текст]" custT="1"/>
      <dgm:spPr>
        <a:solidFill>
          <a:srgbClr val="23538D">
            <a:alpha val="90000"/>
          </a:srgbClr>
        </a:solidFill>
      </dgm:spPr>
      <dgm:t>
        <a:bodyPr/>
        <a:lstStyle/>
        <a:p>
          <a:r>
            <a:rPr lang="ru-RU" sz="2000" dirty="0" smtClean="0">
              <a:solidFill>
                <a:schemeClr val="bg1"/>
              </a:solidFill>
            </a:rPr>
            <a:t>Руководство по гигиенической оценке факторов рабочей среды и трудового процесса. Критерии и классификации условий труда (Р2.2.2006 – 05)</a:t>
          </a:r>
          <a:endParaRPr lang="ru-RU" sz="2000" dirty="0">
            <a:solidFill>
              <a:schemeClr val="bg1"/>
            </a:solidFill>
          </a:endParaRPr>
        </a:p>
      </dgm:t>
    </dgm:pt>
    <dgm:pt modelId="{C1381637-8338-43BC-8B8D-2FE22095D873}" type="sibTrans" cxnId="{A2FF17A6-71D3-4721-BD51-C7080717FEAF}">
      <dgm:prSet/>
      <dgm:spPr/>
      <dgm:t>
        <a:bodyPr/>
        <a:lstStyle/>
        <a:p>
          <a:endParaRPr lang="ru-RU"/>
        </a:p>
      </dgm:t>
    </dgm:pt>
    <dgm:pt modelId="{BA42AB04-0396-46CF-87A1-1821A3BF49CF}" type="parTrans" cxnId="{A2FF17A6-71D3-4721-BD51-C7080717FEAF}">
      <dgm:prSet/>
      <dgm:spPr/>
      <dgm:t>
        <a:bodyPr/>
        <a:lstStyle/>
        <a:p>
          <a:endParaRPr lang="ru-RU"/>
        </a:p>
      </dgm:t>
    </dgm:pt>
    <dgm:pt modelId="{0AB60EC6-25E6-43CC-A262-D9FB95C2AC64}" type="sibTrans" cxnId="{163CAE35-49C4-49C8-8638-2CEF29ACE693}">
      <dgm:prSet/>
      <dgm:spPr/>
      <dgm:t>
        <a:bodyPr/>
        <a:lstStyle/>
        <a:p>
          <a:endParaRPr lang="ru-RU"/>
        </a:p>
      </dgm:t>
    </dgm:pt>
    <dgm:pt modelId="{E42C2681-C0FC-4FB6-8751-6FEA540934CC}" type="parTrans" cxnId="{163CAE35-49C4-49C8-8638-2CEF29ACE693}">
      <dgm:prSet/>
      <dgm:spPr/>
      <dgm:t>
        <a:bodyPr/>
        <a:lstStyle/>
        <a:p>
          <a:endParaRPr lang="ru-RU"/>
        </a:p>
      </dgm:t>
    </dgm:pt>
    <dgm:pt modelId="{9794C930-6308-45F1-AE9E-6FB23DCD1BF7}">
      <dgm:prSet phldrT="[Текст]" custT="1"/>
      <dgm:spPr/>
      <dgm:t>
        <a:bodyPr/>
        <a:lstStyle/>
        <a:p>
          <a:r>
            <a:rPr lang="ru-RU" sz="1600" dirty="0" smtClean="0"/>
            <a:t>Отсутствие статуса нормативного правового документа</a:t>
          </a:r>
        </a:p>
      </dgm:t>
    </dgm:pt>
    <dgm:pt modelId="{2E64AAA6-03CD-4291-A87E-B209A14DE751}" type="sibTrans" cxnId="{3DD3A1D4-F7DB-4E6E-8354-1EF87BEF7A31}">
      <dgm:prSet/>
      <dgm:spPr/>
      <dgm:t>
        <a:bodyPr/>
        <a:lstStyle/>
        <a:p>
          <a:endParaRPr lang="ru-RU"/>
        </a:p>
      </dgm:t>
    </dgm:pt>
    <dgm:pt modelId="{DCAF36E6-2C41-4B28-8672-A27DDD463CC2}" type="parTrans" cxnId="{3DD3A1D4-F7DB-4E6E-8354-1EF87BEF7A31}">
      <dgm:prSet/>
      <dgm:spPr/>
      <dgm:t>
        <a:bodyPr/>
        <a:lstStyle/>
        <a:p>
          <a:endParaRPr lang="ru-RU"/>
        </a:p>
      </dgm:t>
    </dgm:pt>
    <dgm:pt modelId="{715EB758-783D-45D3-9C24-6719ADD03B44}" type="pres">
      <dgm:prSet presAssocID="{AA5BF3AC-D3DF-43FA-9FEA-3A344D7CB9A3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B0B6F1-683C-4C5E-9CF2-E6BB458629DB}" type="pres">
      <dgm:prSet presAssocID="{AA5BF3AC-D3DF-43FA-9FEA-3A344D7CB9A3}" presName="dummyMaxCanvas" presStyleCnt="0"/>
      <dgm:spPr/>
    </dgm:pt>
    <dgm:pt modelId="{51636E3A-BCA5-4091-8FBA-769332C7FB03}" type="pres">
      <dgm:prSet presAssocID="{AA5BF3AC-D3DF-43FA-9FEA-3A344D7CB9A3}" presName="parentComposite" presStyleCnt="0"/>
      <dgm:spPr/>
    </dgm:pt>
    <dgm:pt modelId="{6A1FFFA5-B989-4464-8046-AD77E303CEAA}" type="pres">
      <dgm:prSet presAssocID="{AA5BF3AC-D3DF-43FA-9FEA-3A344D7CB9A3}" presName="parent1" presStyleLbl="alignAccFollowNode1" presStyleIdx="0" presStyleCnt="4" custScaleX="520702" custScaleY="84641" custLinFactNeighborX="-1592" custLinFactNeighborY="-54687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E02DFB38-ED0A-436D-9590-55BC54DD916A}" type="pres">
      <dgm:prSet presAssocID="{AA5BF3AC-D3DF-43FA-9FEA-3A344D7CB9A3}" presName="parent2" presStyleLbl="alignAccFollowNode1" presStyleIdx="1" presStyleCnt="4" custAng="0" custScaleX="167936" custScaleY="91295" custLinFactNeighborX="-30307" custLinFactNeighborY="51555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FEE10A16-B194-4449-84AC-A17634E9F4A3}" type="pres">
      <dgm:prSet presAssocID="{AA5BF3AC-D3DF-43FA-9FEA-3A344D7CB9A3}" presName="childrenComposite" presStyleCnt="0"/>
      <dgm:spPr/>
    </dgm:pt>
    <dgm:pt modelId="{1E530E25-1584-45C7-A41D-526D67DC7959}" type="pres">
      <dgm:prSet presAssocID="{AA5BF3AC-D3DF-43FA-9FEA-3A344D7CB9A3}" presName="dummyMaxCanvas_ChildArea" presStyleCnt="0"/>
      <dgm:spPr/>
    </dgm:pt>
    <dgm:pt modelId="{187A08BC-321B-446A-A224-E773AE22A45C}" type="pres">
      <dgm:prSet presAssocID="{AA5BF3AC-D3DF-43FA-9FEA-3A344D7CB9A3}" presName="fulcrum" presStyleLbl="alignAccFollowNode1" presStyleIdx="2" presStyleCnt="4" custScaleX="337154" custScaleY="57894" custLinFactNeighborX="15946" custLinFactNeighborY="29824"/>
      <dgm:spPr/>
    </dgm:pt>
    <dgm:pt modelId="{F906801F-8209-41A2-8BCE-94BE5AAC8722}" type="pres">
      <dgm:prSet presAssocID="{AA5BF3AC-D3DF-43FA-9FEA-3A344D7CB9A3}" presName="balance_13" presStyleLbl="alignAccFollowNode1" presStyleIdx="3" presStyleCnt="4" custScaleX="143719" custLinFactNeighborX="3282" custLinFactNeighborY="48877">
        <dgm:presLayoutVars>
          <dgm:bulletEnabled val="1"/>
        </dgm:presLayoutVars>
      </dgm:prSet>
      <dgm:spPr/>
    </dgm:pt>
    <dgm:pt modelId="{70946B51-B269-4834-A616-AF350F23FE73}" type="pres">
      <dgm:prSet presAssocID="{AA5BF3AC-D3DF-43FA-9FEA-3A344D7CB9A3}" presName="right_13_1" presStyleLbl="node1" presStyleIdx="0" presStyleCnt="4" custAng="21360000" custScaleX="164206" custLinFactNeighborX="28333" custLinFactNeighborY="218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9A7738-BEA9-41C5-9B3C-7EA45BAB7278}" type="pres">
      <dgm:prSet presAssocID="{AA5BF3AC-D3DF-43FA-9FEA-3A344D7CB9A3}" presName="right_13_2" presStyleLbl="node1" presStyleIdx="1" presStyleCnt="4" custAng="21360000" custScaleX="168110" custScaleY="125929" custLinFactNeighborX="26772" custLinFactNeighborY="216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AFA818-EC49-44ED-8649-620ECCC62378}" type="pres">
      <dgm:prSet presAssocID="{AA5BF3AC-D3DF-43FA-9FEA-3A344D7CB9A3}" presName="right_13_3" presStyleLbl="node1" presStyleIdx="2" presStyleCnt="4" custAng="21360000" custScaleX="169698" custLinFactNeighborX="28320" custLinFactNeighborY="180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F544E2-0404-42FF-9F39-06FF3D18667F}" type="pres">
      <dgm:prSet presAssocID="{AA5BF3AC-D3DF-43FA-9FEA-3A344D7CB9A3}" presName="left_13_1" presStyleLbl="node1" presStyleIdx="3" presStyleCnt="4" custAng="21360000" custScaleX="152370" custScaleY="164368" custLinFactNeighborX="-26162" custLinFactNeighborY="-177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CE4C4D-733A-4B98-ADCC-556F46EC2E18}" type="presOf" srcId="{7FCF6229-373A-449D-B3AD-0DB6BCCDF551}" destId="{70946B51-B269-4834-A616-AF350F23FE73}" srcOrd="0" destOrd="0" presId="urn:microsoft.com/office/officeart/2005/8/layout/balance1"/>
    <dgm:cxn modelId="{8D2992E0-D2CE-4A2E-92C8-098A7939BEBF}" srcId="{9794C930-6308-45F1-AE9E-6FB23DCD1BF7}" destId="{AB644ECA-95D3-4C86-B2BA-3E86022201D0}" srcOrd="2" destOrd="0" parTransId="{E6614FF3-6192-457F-BE7B-BC1E1E97CA3D}" sibTransId="{A0954327-E79D-4700-8DE5-13B774477E28}"/>
    <dgm:cxn modelId="{CA366F72-DA43-4C32-9255-FC443A2C25F2}" srcId="{9794C930-6308-45F1-AE9E-6FB23DCD1BF7}" destId="{7FCF6229-373A-449D-B3AD-0DB6BCCDF551}" srcOrd="0" destOrd="0" parTransId="{07919287-ADC2-43E7-9A34-40A303354D62}" sibTransId="{45591FE8-B95A-4989-8010-169099596059}"/>
    <dgm:cxn modelId="{082A9448-0E0F-4BA4-9B8B-541A4A6A8B15}" type="presOf" srcId="{AA5BF3AC-D3DF-43FA-9FEA-3A344D7CB9A3}" destId="{715EB758-783D-45D3-9C24-6719ADD03B44}" srcOrd="0" destOrd="0" presId="urn:microsoft.com/office/officeart/2005/8/layout/balance1"/>
    <dgm:cxn modelId="{9CCC47C2-E6CC-4E3A-9E53-8B421BAE109B}" type="presOf" srcId="{9794C930-6308-45F1-AE9E-6FB23DCD1BF7}" destId="{E02DFB38-ED0A-436D-9590-55BC54DD916A}" srcOrd="0" destOrd="0" presId="urn:microsoft.com/office/officeart/2005/8/layout/balance1"/>
    <dgm:cxn modelId="{84DA9312-567A-4466-A269-0C889F7BDA15}" srcId="{AA5BF3AC-D3DF-43FA-9FEA-3A344D7CB9A3}" destId="{D86CA63D-AD49-4B6A-8B5F-3102D43454C0}" srcOrd="2" destOrd="0" parTransId="{9A80FD0F-C429-4810-82B2-47E7062C32CD}" sibTransId="{45E2DED1-9C51-4206-A65C-64B9D5F8A82E}"/>
    <dgm:cxn modelId="{23167144-2B18-4154-9D9E-90FB688E581B}" type="presOf" srcId="{06715FED-0733-42F8-9983-2B52B76DD61D}" destId="{239A7738-BEA9-41C5-9B3C-7EA45BAB7278}" srcOrd="0" destOrd="0" presId="urn:microsoft.com/office/officeart/2005/8/layout/balance1"/>
    <dgm:cxn modelId="{163CAE35-49C4-49C8-8638-2CEF29ACE693}" srcId="{61E79835-28C4-4BE9-B192-13962C87B26A}" destId="{64A8152C-C254-47B1-A538-BD6A5CB99484}" srcOrd="0" destOrd="0" parTransId="{E42C2681-C0FC-4FB6-8751-6FEA540934CC}" sibTransId="{0AB60EC6-25E6-43CC-A262-D9FB95C2AC64}"/>
    <dgm:cxn modelId="{5A35BF45-1390-4805-86A9-8ACD8A8AE19C}" type="presOf" srcId="{64A8152C-C254-47B1-A538-BD6A5CB99484}" destId="{17F544E2-0404-42FF-9F39-06FF3D18667F}" srcOrd="0" destOrd="0" presId="urn:microsoft.com/office/officeart/2005/8/layout/balance1"/>
    <dgm:cxn modelId="{C03A2AA9-58AB-40D6-849C-92E8754539D2}" srcId="{AA5BF3AC-D3DF-43FA-9FEA-3A344D7CB9A3}" destId="{E43DCE54-3760-4F97-9BD9-7739D2F43049}" srcOrd="3" destOrd="0" parTransId="{200A9E96-C172-4E26-97AE-0B0EFF57E3F5}" sibTransId="{375DC21B-BB7E-4AA2-826C-6AEC64AA3061}"/>
    <dgm:cxn modelId="{7FE6DBC7-0898-4EAA-8554-F56E35617E57}" type="presOf" srcId="{AB644ECA-95D3-4C86-B2BA-3E86022201D0}" destId="{B2AFA818-EC49-44ED-8649-620ECCC62378}" srcOrd="0" destOrd="0" presId="urn:microsoft.com/office/officeart/2005/8/layout/balance1"/>
    <dgm:cxn modelId="{A2FF17A6-71D3-4721-BD51-C7080717FEAF}" srcId="{AA5BF3AC-D3DF-43FA-9FEA-3A344D7CB9A3}" destId="{61E79835-28C4-4BE9-B192-13962C87B26A}" srcOrd="0" destOrd="0" parTransId="{BA42AB04-0396-46CF-87A1-1821A3BF49CF}" sibTransId="{C1381637-8338-43BC-8B8D-2FE22095D873}"/>
    <dgm:cxn modelId="{E27D0FA8-47ED-4CAE-8A53-F288FA4D3617}" srcId="{9794C930-6308-45F1-AE9E-6FB23DCD1BF7}" destId="{06715FED-0733-42F8-9983-2B52B76DD61D}" srcOrd="1" destOrd="0" parTransId="{3D42BC27-9A4C-47CE-A319-4224E2ED9046}" sibTransId="{F29B3783-AF55-4F30-A15C-5DC42DA4459B}"/>
    <dgm:cxn modelId="{3DD3A1D4-F7DB-4E6E-8354-1EF87BEF7A31}" srcId="{AA5BF3AC-D3DF-43FA-9FEA-3A344D7CB9A3}" destId="{9794C930-6308-45F1-AE9E-6FB23DCD1BF7}" srcOrd="1" destOrd="0" parTransId="{DCAF36E6-2C41-4B28-8672-A27DDD463CC2}" sibTransId="{2E64AAA6-03CD-4291-A87E-B209A14DE751}"/>
    <dgm:cxn modelId="{882D85EA-62DF-436B-ACAB-54AFEB4ADCB6}" type="presOf" srcId="{61E79835-28C4-4BE9-B192-13962C87B26A}" destId="{6A1FFFA5-B989-4464-8046-AD77E303CEAA}" srcOrd="0" destOrd="0" presId="urn:microsoft.com/office/officeart/2005/8/layout/balance1"/>
    <dgm:cxn modelId="{27ECE7E3-33C1-4CF2-BB94-AA2F36455165}" type="presParOf" srcId="{715EB758-783D-45D3-9C24-6719ADD03B44}" destId="{15B0B6F1-683C-4C5E-9CF2-E6BB458629DB}" srcOrd="0" destOrd="0" presId="urn:microsoft.com/office/officeart/2005/8/layout/balance1"/>
    <dgm:cxn modelId="{1E0B123B-3747-414E-BEE5-6499BF62A325}" type="presParOf" srcId="{715EB758-783D-45D3-9C24-6719ADD03B44}" destId="{51636E3A-BCA5-4091-8FBA-769332C7FB03}" srcOrd="1" destOrd="0" presId="urn:microsoft.com/office/officeart/2005/8/layout/balance1"/>
    <dgm:cxn modelId="{46EACD24-1224-4416-9347-143404C33890}" type="presParOf" srcId="{51636E3A-BCA5-4091-8FBA-769332C7FB03}" destId="{6A1FFFA5-B989-4464-8046-AD77E303CEAA}" srcOrd="0" destOrd="0" presId="urn:microsoft.com/office/officeart/2005/8/layout/balance1"/>
    <dgm:cxn modelId="{A85CDE51-EA6E-478A-9CF8-BB6AB038D931}" type="presParOf" srcId="{51636E3A-BCA5-4091-8FBA-769332C7FB03}" destId="{E02DFB38-ED0A-436D-9590-55BC54DD916A}" srcOrd="1" destOrd="0" presId="urn:microsoft.com/office/officeart/2005/8/layout/balance1"/>
    <dgm:cxn modelId="{9CAD50AC-0F6D-43E6-AA8E-4C82B5437B56}" type="presParOf" srcId="{715EB758-783D-45D3-9C24-6719ADD03B44}" destId="{FEE10A16-B194-4449-84AC-A17634E9F4A3}" srcOrd="2" destOrd="0" presId="urn:microsoft.com/office/officeart/2005/8/layout/balance1"/>
    <dgm:cxn modelId="{5472F6BF-0364-448B-84CE-38613C7D5A2A}" type="presParOf" srcId="{FEE10A16-B194-4449-84AC-A17634E9F4A3}" destId="{1E530E25-1584-45C7-A41D-526D67DC7959}" srcOrd="0" destOrd="0" presId="urn:microsoft.com/office/officeart/2005/8/layout/balance1"/>
    <dgm:cxn modelId="{6D101962-6A2A-417B-8B01-DD549714C046}" type="presParOf" srcId="{FEE10A16-B194-4449-84AC-A17634E9F4A3}" destId="{187A08BC-321B-446A-A224-E773AE22A45C}" srcOrd="1" destOrd="0" presId="urn:microsoft.com/office/officeart/2005/8/layout/balance1"/>
    <dgm:cxn modelId="{43D6E636-E1A7-4430-9EBB-873851BAF3DF}" type="presParOf" srcId="{FEE10A16-B194-4449-84AC-A17634E9F4A3}" destId="{F906801F-8209-41A2-8BCE-94BE5AAC8722}" srcOrd="2" destOrd="0" presId="urn:microsoft.com/office/officeart/2005/8/layout/balance1"/>
    <dgm:cxn modelId="{0112490F-E9A0-41D8-ADEE-C5D95AF1A652}" type="presParOf" srcId="{FEE10A16-B194-4449-84AC-A17634E9F4A3}" destId="{70946B51-B269-4834-A616-AF350F23FE73}" srcOrd="3" destOrd="0" presId="urn:microsoft.com/office/officeart/2005/8/layout/balance1"/>
    <dgm:cxn modelId="{3F07BFE7-5C04-43CB-859D-B9648D2FFFE6}" type="presParOf" srcId="{FEE10A16-B194-4449-84AC-A17634E9F4A3}" destId="{239A7738-BEA9-41C5-9B3C-7EA45BAB7278}" srcOrd="4" destOrd="0" presId="urn:microsoft.com/office/officeart/2005/8/layout/balance1"/>
    <dgm:cxn modelId="{834B08E5-1748-4523-9661-047D8F448847}" type="presParOf" srcId="{FEE10A16-B194-4449-84AC-A17634E9F4A3}" destId="{B2AFA818-EC49-44ED-8649-620ECCC62378}" srcOrd="5" destOrd="0" presId="urn:microsoft.com/office/officeart/2005/8/layout/balance1"/>
    <dgm:cxn modelId="{F1D7815A-A11B-4EFE-97CB-573C8714FDF0}" type="presParOf" srcId="{FEE10A16-B194-4449-84AC-A17634E9F4A3}" destId="{17F544E2-0404-42FF-9F39-06FF3D18667F}" srcOrd="6" destOrd="0" presId="urn:microsoft.com/office/officeart/2005/8/layout/balance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99BFD0B-F346-491E-8E80-982B1AED9BD5}" type="doc">
      <dgm:prSet loTypeId="urn:microsoft.com/office/officeart/2005/8/layout/matrix1" loCatId="matrix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2F90DF8-E9C1-415B-AE04-933EB25E894D}">
      <dgm:prSet phldrT="[Текст]" custT="1"/>
      <dgm:spPr/>
      <dgm:t>
        <a:bodyPr/>
        <a:lstStyle/>
        <a:p>
          <a:r>
            <a:rPr lang="ru-RU" sz="2800" dirty="0" smtClean="0"/>
            <a:t>Комиссия по проведению специальной оценки условий труда</a:t>
          </a:r>
          <a:endParaRPr lang="ru-RU" sz="2800" dirty="0"/>
        </a:p>
      </dgm:t>
    </dgm:pt>
    <dgm:pt modelId="{34FBC35E-F47A-44DF-AC15-00CABDACA983}" type="parTrans" cxnId="{9D3E2C40-0E96-44FA-AED8-D0892AEA2F6B}">
      <dgm:prSet/>
      <dgm:spPr/>
      <dgm:t>
        <a:bodyPr/>
        <a:lstStyle/>
        <a:p>
          <a:endParaRPr lang="ru-RU"/>
        </a:p>
      </dgm:t>
    </dgm:pt>
    <dgm:pt modelId="{5FE4CC3B-046D-4F9C-BF88-6D4C16D39D32}" type="sibTrans" cxnId="{9D3E2C40-0E96-44FA-AED8-D0892AEA2F6B}">
      <dgm:prSet/>
      <dgm:spPr/>
      <dgm:t>
        <a:bodyPr/>
        <a:lstStyle/>
        <a:p>
          <a:endParaRPr lang="ru-RU"/>
        </a:p>
      </dgm:t>
    </dgm:pt>
    <dgm:pt modelId="{78FB3EFE-F9D3-4C70-AC69-9DA9F9F989EC}">
      <dgm:prSet phldrT="[Текст]" custT="1"/>
      <dgm:sp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</a:gradFill>
      </dgm:spPr>
      <dgm:t>
        <a:bodyPr/>
        <a:lstStyle/>
        <a:p>
          <a:r>
            <a:rPr lang="ru-RU" sz="2400" dirty="0" smtClean="0"/>
            <a:t>Работодатель (председатель комиссии), его представители, включая специалиста по охране труда</a:t>
          </a:r>
          <a:endParaRPr lang="ru-RU" sz="2400" dirty="0"/>
        </a:p>
      </dgm:t>
    </dgm:pt>
    <dgm:pt modelId="{9E33E17A-B2EF-46B1-8A28-459359DD71A0}" type="parTrans" cxnId="{AFAEF58E-D771-47AE-BAD4-84540AE4909B}">
      <dgm:prSet/>
      <dgm:spPr/>
      <dgm:t>
        <a:bodyPr/>
        <a:lstStyle/>
        <a:p>
          <a:endParaRPr lang="ru-RU"/>
        </a:p>
      </dgm:t>
    </dgm:pt>
    <dgm:pt modelId="{907BD10A-804B-4EA3-AA5A-635A9FD1106B}" type="sibTrans" cxnId="{AFAEF58E-D771-47AE-BAD4-84540AE4909B}">
      <dgm:prSet/>
      <dgm:spPr/>
      <dgm:t>
        <a:bodyPr/>
        <a:lstStyle/>
        <a:p>
          <a:endParaRPr lang="ru-RU"/>
        </a:p>
      </dgm:t>
    </dgm:pt>
    <dgm:pt modelId="{4D4CF799-B8A5-418E-8F8F-89456D6AAE65}">
      <dgm:prSet phldrT="[Текст]" custT="1"/>
      <dgm:spPr/>
      <dgm:t>
        <a:bodyPr/>
        <a:lstStyle/>
        <a:p>
          <a:r>
            <a:rPr lang="ru-RU" sz="2400" dirty="0" smtClean="0"/>
            <a:t>Представители профсоюза или иного представительного органа работников (при наличии)</a:t>
          </a:r>
          <a:endParaRPr lang="ru-RU" sz="2400" dirty="0"/>
        </a:p>
      </dgm:t>
    </dgm:pt>
    <dgm:pt modelId="{932F683D-C0E3-481D-A504-477B9B1047BA}" type="parTrans" cxnId="{D773920B-F67D-4B00-ACFA-4280C5A66CF6}">
      <dgm:prSet/>
      <dgm:spPr/>
      <dgm:t>
        <a:bodyPr/>
        <a:lstStyle/>
        <a:p>
          <a:endParaRPr lang="ru-RU"/>
        </a:p>
      </dgm:t>
    </dgm:pt>
    <dgm:pt modelId="{BC1AE6E9-236A-4CAB-ABE9-7BD77F8ECBC1}" type="sibTrans" cxnId="{D773920B-F67D-4B00-ACFA-4280C5A66CF6}">
      <dgm:prSet/>
      <dgm:spPr/>
      <dgm:t>
        <a:bodyPr/>
        <a:lstStyle/>
        <a:p>
          <a:endParaRPr lang="ru-RU"/>
        </a:p>
      </dgm:t>
    </dgm:pt>
    <dgm:pt modelId="{ACCD9977-40AE-4D4E-B808-7E0600BD7B45}">
      <dgm:prSet phldrT="[Текст]" custT="1"/>
      <dgm:spPr/>
      <dgm:t>
        <a:bodyPr/>
        <a:lstStyle/>
        <a:p>
          <a:r>
            <a:rPr lang="ru-RU" sz="2400" dirty="0" smtClean="0"/>
            <a:t>Эксперты и иные сотрудники организации, проводящей специальную оценку условий труда </a:t>
          </a:r>
          <a:endParaRPr lang="ru-RU" sz="2400" dirty="0"/>
        </a:p>
      </dgm:t>
    </dgm:pt>
    <dgm:pt modelId="{D14A72FF-DC2E-46E7-BA7F-BEFB3573127C}" type="parTrans" cxnId="{9E858E24-5CEA-49BB-AAA3-935D21217666}">
      <dgm:prSet/>
      <dgm:spPr/>
      <dgm:t>
        <a:bodyPr/>
        <a:lstStyle/>
        <a:p>
          <a:endParaRPr lang="ru-RU"/>
        </a:p>
      </dgm:t>
    </dgm:pt>
    <dgm:pt modelId="{9C8C7619-BDA6-44E5-862F-251BE4185FC5}" type="sibTrans" cxnId="{9E858E24-5CEA-49BB-AAA3-935D21217666}">
      <dgm:prSet/>
      <dgm:spPr/>
      <dgm:t>
        <a:bodyPr/>
        <a:lstStyle/>
        <a:p>
          <a:endParaRPr lang="ru-RU"/>
        </a:p>
      </dgm:t>
    </dgm:pt>
    <dgm:pt modelId="{D0186C0C-39C2-4B79-9BA0-E3B464698940}">
      <dgm:prSet phldrT="[Текст]"/>
      <dgm:spPr/>
      <dgm:t>
        <a:bodyPr/>
        <a:lstStyle/>
        <a:p>
          <a:r>
            <a:rPr lang="ru-RU" dirty="0" smtClean="0"/>
            <a:t>Представитель организации или специалист, привлекаемые работодателем по договору гражданско-правового характера для осуществления функций службы охраны труда или специалиста по охране труда (для субъектов малого предпринимательства)</a:t>
          </a:r>
          <a:endParaRPr lang="ru-RU" dirty="0"/>
        </a:p>
      </dgm:t>
    </dgm:pt>
    <dgm:pt modelId="{8E4D6C25-9506-444A-8E51-DA2687998787}" type="parTrans" cxnId="{0F1A3AFE-D809-4065-83D8-B7B9C60EE46F}">
      <dgm:prSet/>
      <dgm:spPr/>
      <dgm:t>
        <a:bodyPr/>
        <a:lstStyle/>
        <a:p>
          <a:endParaRPr lang="ru-RU"/>
        </a:p>
      </dgm:t>
    </dgm:pt>
    <dgm:pt modelId="{92174890-29A4-4D0A-B10E-34003F088E31}" type="sibTrans" cxnId="{0F1A3AFE-D809-4065-83D8-B7B9C60EE46F}">
      <dgm:prSet/>
      <dgm:spPr/>
      <dgm:t>
        <a:bodyPr/>
        <a:lstStyle/>
        <a:p>
          <a:endParaRPr lang="ru-RU"/>
        </a:p>
      </dgm:t>
    </dgm:pt>
    <dgm:pt modelId="{4C54A7A9-BDFB-460D-B607-D40114E2B6AE}" type="pres">
      <dgm:prSet presAssocID="{E99BFD0B-F346-491E-8E80-982B1AED9BD5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F70B413-702D-4A50-87B8-2A17C695BC06}" type="pres">
      <dgm:prSet presAssocID="{E99BFD0B-F346-491E-8E80-982B1AED9BD5}" presName="matrix" presStyleCnt="0"/>
      <dgm:spPr/>
    </dgm:pt>
    <dgm:pt modelId="{C4C2DFB4-DDB5-494C-8A4D-97F0BA964B1E}" type="pres">
      <dgm:prSet presAssocID="{E99BFD0B-F346-491E-8E80-982B1AED9BD5}" presName="tile1" presStyleLbl="node1" presStyleIdx="0" presStyleCnt="4"/>
      <dgm:spPr/>
      <dgm:t>
        <a:bodyPr/>
        <a:lstStyle/>
        <a:p>
          <a:endParaRPr lang="ru-RU"/>
        </a:p>
      </dgm:t>
    </dgm:pt>
    <dgm:pt modelId="{08B04C5F-7891-4CE0-A0C8-77B54131E034}" type="pres">
      <dgm:prSet presAssocID="{E99BFD0B-F346-491E-8E80-982B1AED9BD5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CB0726-43BD-42EF-AC0C-06F010C52FDB}" type="pres">
      <dgm:prSet presAssocID="{E99BFD0B-F346-491E-8E80-982B1AED9BD5}" presName="tile2" presStyleLbl="node1" presStyleIdx="1" presStyleCnt="4"/>
      <dgm:spPr/>
      <dgm:t>
        <a:bodyPr/>
        <a:lstStyle/>
        <a:p>
          <a:endParaRPr lang="ru-RU"/>
        </a:p>
      </dgm:t>
    </dgm:pt>
    <dgm:pt modelId="{9FDFE358-E13C-4787-9E1C-4735A4E94624}" type="pres">
      <dgm:prSet presAssocID="{E99BFD0B-F346-491E-8E80-982B1AED9BD5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D38997-6985-404B-AC04-667479442CB9}" type="pres">
      <dgm:prSet presAssocID="{E99BFD0B-F346-491E-8E80-982B1AED9BD5}" presName="tile3" presStyleLbl="node1" presStyleIdx="2" presStyleCnt="4"/>
      <dgm:spPr/>
      <dgm:t>
        <a:bodyPr/>
        <a:lstStyle/>
        <a:p>
          <a:endParaRPr lang="ru-RU"/>
        </a:p>
      </dgm:t>
    </dgm:pt>
    <dgm:pt modelId="{54F4703D-0547-4410-9092-E1C4E807164F}" type="pres">
      <dgm:prSet presAssocID="{E99BFD0B-F346-491E-8E80-982B1AED9BD5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1ECB47-22A9-4B49-BDAB-8F54E823581A}" type="pres">
      <dgm:prSet presAssocID="{E99BFD0B-F346-491E-8E80-982B1AED9BD5}" presName="tile4" presStyleLbl="node1" presStyleIdx="3" presStyleCnt="4"/>
      <dgm:spPr/>
      <dgm:t>
        <a:bodyPr/>
        <a:lstStyle/>
        <a:p>
          <a:endParaRPr lang="ru-RU"/>
        </a:p>
      </dgm:t>
    </dgm:pt>
    <dgm:pt modelId="{0A42A234-E7C0-4789-9DDB-3D9D76F4A048}" type="pres">
      <dgm:prSet presAssocID="{E99BFD0B-F346-491E-8E80-982B1AED9BD5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E8963-AE2E-45C9-B32D-581B4B071207}" type="pres">
      <dgm:prSet presAssocID="{E99BFD0B-F346-491E-8E80-982B1AED9BD5}" presName="centerTile" presStyleLbl="fgShp" presStyleIdx="0" presStyleCnt="1" custScaleX="21763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6C865458-7206-44E8-8195-D30B67D10227}" type="presOf" srcId="{ACCD9977-40AE-4D4E-B808-7E0600BD7B45}" destId="{54F4703D-0547-4410-9092-E1C4E807164F}" srcOrd="1" destOrd="0" presId="urn:microsoft.com/office/officeart/2005/8/layout/matrix1"/>
    <dgm:cxn modelId="{9D3E2C40-0E96-44FA-AED8-D0892AEA2F6B}" srcId="{E99BFD0B-F346-491E-8E80-982B1AED9BD5}" destId="{B2F90DF8-E9C1-415B-AE04-933EB25E894D}" srcOrd="0" destOrd="0" parTransId="{34FBC35E-F47A-44DF-AC15-00CABDACA983}" sibTransId="{5FE4CC3B-046D-4F9C-BF88-6D4C16D39D32}"/>
    <dgm:cxn modelId="{49901B0D-7297-45FC-A9C7-B4FB10EAADDB}" type="presOf" srcId="{B2F90DF8-E9C1-415B-AE04-933EB25E894D}" destId="{3F6E8963-AE2E-45C9-B32D-581B4B071207}" srcOrd="0" destOrd="0" presId="urn:microsoft.com/office/officeart/2005/8/layout/matrix1"/>
    <dgm:cxn modelId="{CFE9898D-4996-45FD-85FD-5765886E1479}" type="presOf" srcId="{78FB3EFE-F9D3-4C70-AC69-9DA9F9F989EC}" destId="{C4C2DFB4-DDB5-494C-8A4D-97F0BA964B1E}" srcOrd="0" destOrd="0" presId="urn:microsoft.com/office/officeart/2005/8/layout/matrix1"/>
    <dgm:cxn modelId="{3F9A6F98-6E0C-4374-91C4-FCA73AD4CD8F}" type="presOf" srcId="{E99BFD0B-F346-491E-8E80-982B1AED9BD5}" destId="{4C54A7A9-BDFB-460D-B607-D40114E2B6AE}" srcOrd="0" destOrd="0" presId="urn:microsoft.com/office/officeart/2005/8/layout/matrix1"/>
    <dgm:cxn modelId="{9ABC8359-106A-4DE9-8EF4-6A405E874BDD}" type="presOf" srcId="{ACCD9977-40AE-4D4E-B808-7E0600BD7B45}" destId="{E3D38997-6985-404B-AC04-667479442CB9}" srcOrd="0" destOrd="0" presId="urn:microsoft.com/office/officeart/2005/8/layout/matrix1"/>
    <dgm:cxn modelId="{0F1A3AFE-D809-4065-83D8-B7B9C60EE46F}" srcId="{B2F90DF8-E9C1-415B-AE04-933EB25E894D}" destId="{D0186C0C-39C2-4B79-9BA0-E3B464698940}" srcOrd="3" destOrd="0" parTransId="{8E4D6C25-9506-444A-8E51-DA2687998787}" sibTransId="{92174890-29A4-4D0A-B10E-34003F088E31}"/>
    <dgm:cxn modelId="{43A2A570-DE57-40AF-9D2C-8961F6E7426C}" type="presOf" srcId="{78FB3EFE-F9D3-4C70-AC69-9DA9F9F989EC}" destId="{08B04C5F-7891-4CE0-A0C8-77B54131E034}" srcOrd="1" destOrd="0" presId="urn:microsoft.com/office/officeart/2005/8/layout/matrix1"/>
    <dgm:cxn modelId="{9E858E24-5CEA-49BB-AAA3-935D21217666}" srcId="{B2F90DF8-E9C1-415B-AE04-933EB25E894D}" destId="{ACCD9977-40AE-4D4E-B808-7E0600BD7B45}" srcOrd="2" destOrd="0" parTransId="{D14A72FF-DC2E-46E7-BA7F-BEFB3573127C}" sibTransId="{9C8C7619-BDA6-44E5-862F-251BE4185FC5}"/>
    <dgm:cxn modelId="{AFAEF58E-D771-47AE-BAD4-84540AE4909B}" srcId="{B2F90DF8-E9C1-415B-AE04-933EB25E894D}" destId="{78FB3EFE-F9D3-4C70-AC69-9DA9F9F989EC}" srcOrd="0" destOrd="0" parTransId="{9E33E17A-B2EF-46B1-8A28-459359DD71A0}" sibTransId="{907BD10A-804B-4EA3-AA5A-635A9FD1106B}"/>
    <dgm:cxn modelId="{2CEFAAEE-5731-4B31-A93F-14D7FB906A08}" type="presOf" srcId="{D0186C0C-39C2-4B79-9BA0-E3B464698940}" destId="{C41ECB47-22A9-4B49-BDAB-8F54E823581A}" srcOrd="0" destOrd="0" presId="urn:microsoft.com/office/officeart/2005/8/layout/matrix1"/>
    <dgm:cxn modelId="{50D515CA-32BD-469D-8040-9B7DF5A95B83}" type="presOf" srcId="{4D4CF799-B8A5-418E-8F8F-89456D6AAE65}" destId="{9FDFE358-E13C-4787-9E1C-4735A4E94624}" srcOrd="1" destOrd="0" presId="urn:microsoft.com/office/officeart/2005/8/layout/matrix1"/>
    <dgm:cxn modelId="{4093E2E0-8222-4849-86E9-8444B5A96295}" type="presOf" srcId="{D0186C0C-39C2-4B79-9BA0-E3B464698940}" destId="{0A42A234-E7C0-4789-9DDB-3D9D76F4A048}" srcOrd="1" destOrd="0" presId="urn:microsoft.com/office/officeart/2005/8/layout/matrix1"/>
    <dgm:cxn modelId="{2FE1A127-2274-424A-AF8C-BAD99BD70A6F}" type="presOf" srcId="{4D4CF799-B8A5-418E-8F8F-89456D6AAE65}" destId="{F7CB0726-43BD-42EF-AC0C-06F010C52FDB}" srcOrd="0" destOrd="0" presId="urn:microsoft.com/office/officeart/2005/8/layout/matrix1"/>
    <dgm:cxn modelId="{D773920B-F67D-4B00-ACFA-4280C5A66CF6}" srcId="{B2F90DF8-E9C1-415B-AE04-933EB25E894D}" destId="{4D4CF799-B8A5-418E-8F8F-89456D6AAE65}" srcOrd="1" destOrd="0" parTransId="{932F683D-C0E3-481D-A504-477B9B1047BA}" sibTransId="{BC1AE6E9-236A-4CAB-ABE9-7BD77F8ECBC1}"/>
    <dgm:cxn modelId="{595ECFBD-BFCF-481B-9601-2AF8F50C32D8}" type="presParOf" srcId="{4C54A7A9-BDFB-460D-B607-D40114E2B6AE}" destId="{8F70B413-702D-4A50-87B8-2A17C695BC06}" srcOrd="0" destOrd="0" presId="urn:microsoft.com/office/officeart/2005/8/layout/matrix1"/>
    <dgm:cxn modelId="{19332841-CDB4-4EF2-9E1F-3755A1686CC9}" type="presParOf" srcId="{8F70B413-702D-4A50-87B8-2A17C695BC06}" destId="{C4C2DFB4-DDB5-494C-8A4D-97F0BA964B1E}" srcOrd="0" destOrd="0" presId="urn:microsoft.com/office/officeart/2005/8/layout/matrix1"/>
    <dgm:cxn modelId="{E34FCD5C-7B8D-4603-82B9-F6EE1C2CBC23}" type="presParOf" srcId="{8F70B413-702D-4A50-87B8-2A17C695BC06}" destId="{08B04C5F-7891-4CE0-A0C8-77B54131E034}" srcOrd="1" destOrd="0" presId="urn:microsoft.com/office/officeart/2005/8/layout/matrix1"/>
    <dgm:cxn modelId="{407DC3D5-A175-46FF-B8BF-66AECC033182}" type="presParOf" srcId="{8F70B413-702D-4A50-87B8-2A17C695BC06}" destId="{F7CB0726-43BD-42EF-AC0C-06F010C52FDB}" srcOrd="2" destOrd="0" presId="urn:microsoft.com/office/officeart/2005/8/layout/matrix1"/>
    <dgm:cxn modelId="{D99EE3A0-5695-492C-B1AA-B561AFC53B65}" type="presParOf" srcId="{8F70B413-702D-4A50-87B8-2A17C695BC06}" destId="{9FDFE358-E13C-4787-9E1C-4735A4E94624}" srcOrd="3" destOrd="0" presId="urn:microsoft.com/office/officeart/2005/8/layout/matrix1"/>
    <dgm:cxn modelId="{20DC6B4B-5335-4DD7-AC37-ED71DA4D8E91}" type="presParOf" srcId="{8F70B413-702D-4A50-87B8-2A17C695BC06}" destId="{E3D38997-6985-404B-AC04-667479442CB9}" srcOrd="4" destOrd="0" presId="urn:microsoft.com/office/officeart/2005/8/layout/matrix1"/>
    <dgm:cxn modelId="{1FE83B9E-33BE-4840-A35D-FCD5EA3ADF83}" type="presParOf" srcId="{8F70B413-702D-4A50-87B8-2A17C695BC06}" destId="{54F4703D-0547-4410-9092-E1C4E807164F}" srcOrd="5" destOrd="0" presId="urn:microsoft.com/office/officeart/2005/8/layout/matrix1"/>
    <dgm:cxn modelId="{641FCD43-EDDA-4A20-A6E5-C50A302178F9}" type="presParOf" srcId="{8F70B413-702D-4A50-87B8-2A17C695BC06}" destId="{C41ECB47-22A9-4B49-BDAB-8F54E823581A}" srcOrd="6" destOrd="0" presId="urn:microsoft.com/office/officeart/2005/8/layout/matrix1"/>
    <dgm:cxn modelId="{98596505-747E-458C-9557-B468C0163381}" type="presParOf" srcId="{8F70B413-702D-4A50-87B8-2A17C695BC06}" destId="{0A42A234-E7C0-4789-9DDB-3D9D76F4A048}" srcOrd="7" destOrd="0" presId="urn:microsoft.com/office/officeart/2005/8/layout/matrix1"/>
    <dgm:cxn modelId="{DDD78245-C0F4-49C3-B5ED-9128E8D3445C}" type="presParOf" srcId="{4C54A7A9-BDFB-460D-B607-D40114E2B6AE}" destId="{3F6E8963-AE2E-45C9-B32D-581B4B071207}" srcOrd="1" destOrd="0" presId="urn:microsoft.com/office/officeart/2005/8/layout/matrix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035549C-6B82-4A77-8560-07DB59FE4F34}" type="doc">
      <dgm:prSet loTypeId="urn:microsoft.com/office/officeart/2005/8/layout/pyramid2" loCatId="pyramid" qsTypeId="urn:microsoft.com/office/officeart/2005/8/quickstyle/3d4" qsCatId="3D" csTypeId="urn:microsoft.com/office/officeart/2005/8/colors/accent0_3" csCatId="mainScheme" phldr="1"/>
      <dgm:spPr/>
    </dgm:pt>
    <dgm:pt modelId="{CE862F01-7EB8-4AAA-8603-E92A0D9C03B8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/>
            <a:t>Идентификация (выявление) потенциально вредных (опасных) факторов производственной среды и трудового процесса</a:t>
          </a:r>
          <a:endParaRPr lang="ru-RU" sz="1400" b="1" dirty="0"/>
        </a:p>
      </dgm:t>
    </dgm:pt>
    <dgm:pt modelId="{C2EE1CA5-BD9C-40F7-A542-DD9DB00B7867}" type="parTrans" cxnId="{1789CFFE-A385-48E4-811D-E24DDA58B035}">
      <dgm:prSet/>
      <dgm:spPr/>
      <dgm:t>
        <a:bodyPr/>
        <a:lstStyle/>
        <a:p>
          <a:endParaRPr lang="ru-RU"/>
        </a:p>
      </dgm:t>
    </dgm:pt>
    <dgm:pt modelId="{3F95A944-3900-4F9F-BC48-8F06A83E7ADB}" type="sibTrans" cxnId="{1789CFFE-A385-48E4-811D-E24DDA58B035}">
      <dgm:prSet/>
      <dgm:spPr/>
      <dgm:t>
        <a:bodyPr/>
        <a:lstStyle/>
        <a:p>
          <a:endParaRPr lang="ru-RU"/>
        </a:p>
      </dgm:t>
    </dgm:pt>
    <dgm:pt modelId="{98066E0A-3E04-490B-965E-59CACC508036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algn="l"/>
          <a:r>
            <a:rPr lang="ru-RU" sz="2000" b="1" dirty="0" smtClean="0"/>
            <a:t>Проведение измерений уровней указанных факторов</a:t>
          </a:r>
          <a:endParaRPr lang="ru-RU" sz="2000" b="1" dirty="0"/>
        </a:p>
      </dgm:t>
    </dgm:pt>
    <dgm:pt modelId="{1B69D743-568F-4171-9E66-ABA7ED6EE74B}" type="parTrans" cxnId="{A6035DB9-0C28-4158-B5BA-90FE2DBA2957}">
      <dgm:prSet/>
      <dgm:spPr/>
      <dgm:t>
        <a:bodyPr/>
        <a:lstStyle/>
        <a:p>
          <a:endParaRPr lang="ru-RU"/>
        </a:p>
      </dgm:t>
    </dgm:pt>
    <dgm:pt modelId="{A7839CAA-6B3B-4BC2-8C99-12CCD1983EB5}" type="sibTrans" cxnId="{A6035DB9-0C28-4158-B5BA-90FE2DBA2957}">
      <dgm:prSet/>
      <dgm:spPr/>
      <dgm:t>
        <a:bodyPr/>
        <a:lstStyle/>
        <a:p>
          <a:endParaRPr lang="ru-RU"/>
        </a:p>
      </dgm:t>
    </dgm:pt>
    <dgm:pt modelId="{BA140531-381F-4173-A6A8-AD84F58152A8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algn="l"/>
          <a:r>
            <a:rPr lang="ru-RU" sz="2000" b="1" dirty="0" smtClean="0"/>
            <a:t>Распределение условий труда на рабочих местах по классам (4 класса – оптимальные, допустимые, вредные, опасные)</a:t>
          </a:r>
          <a:endParaRPr lang="ru-RU" sz="2000" b="1" dirty="0"/>
        </a:p>
      </dgm:t>
    </dgm:pt>
    <dgm:pt modelId="{56099000-C658-48EB-A76D-6BC4CD40CE7C}" type="parTrans" cxnId="{F1CD9656-8AD0-4E9B-B626-9A0908981C16}">
      <dgm:prSet/>
      <dgm:spPr/>
      <dgm:t>
        <a:bodyPr/>
        <a:lstStyle/>
        <a:p>
          <a:endParaRPr lang="ru-RU"/>
        </a:p>
      </dgm:t>
    </dgm:pt>
    <dgm:pt modelId="{0371EB18-0B0D-4F2A-9492-01802F597929}" type="sibTrans" cxnId="{F1CD9656-8AD0-4E9B-B626-9A0908981C16}">
      <dgm:prSet/>
      <dgm:spPr/>
      <dgm:t>
        <a:bodyPr/>
        <a:lstStyle/>
        <a:p>
          <a:endParaRPr lang="ru-RU"/>
        </a:p>
      </dgm:t>
    </dgm:pt>
    <dgm:pt modelId="{EDD08316-9A63-4543-9658-E0A54946018D}">
      <dgm:prSet phldrT="[Текст]"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000" b="1" dirty="0" smtClean="0"/>
        </a:p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/>
            <a:t>Декларирование соответствия условий труда государственным нормативным требованиям охраны труда</a:t>
          </a:r>
        </a:p>
        <a:p>
          <a:pPr algn="ctr"/>
          <a:endParaRPr lang="ru-RU" sz="1400" b="1" dirty="0"/>
        </a:p>
      </dgm:t>
    </dgm:pt>
    <dgm:pt modelId="{19EFEFFC-F706-4578-B400-9271D39B7ED2}" type="parTrans" cxnId="{A9672030-1E4D-4E0C-86E1-63C44B58AED2}">
      <dgm:prSet/>
      <dgm:spPr/>
    </dgm:pt>
    <dgm:pt modelId="{4573A6E2-04D7-4B52-A0EE-2E6881D6362B}" type="sibTrans" cxnId="{A9672030-1E4D-4E0C-86E1-63C44B58AED2}">
      <dgm:prSet/>
      <dgm:spPr/>
    </dgm:pt>
    <dgm:pt modelId="{DC9796B9-F3E7-476E-8988-6A5C5A71FAB0}" type="pres">
      <dgm:prSet presAssocID="{E035549C-6B82-4A77-8560-07DB59FE4F34}" presName="compositeShape" presStyleCnt="0">
        <dgm:presLayoutVars>
          <dgm:dir/>
          <dgm:resizeHandles/>
        </dgm:presLayoutVars>
      </dgm:prSet>
      <dgm:spPr/>
    </dgm:pt>
    <dgm:pt modelId="{6F17AC88-E1F1-473D-BAB2-69EA08905EA2}" type="pres">
      <dgm:prSet presAssocID="{E035549C-6B82-4A77-8560-07DB59FE4F34}" presName="pyramid" presStyleLbl="node1" presStyleIdx="0" presStyleCnt="1" custAng="10800000" custScaleX="59079" custLinFactNeighborX="303"/>
      <dgm:spPr/>
    </dgm:pt>
    <dgm:pt modelId="{A9CCD1D6-BA87-4528-AF22-53ED1A25FE21}" type="pres">
      <dgm:prSet presAssocID="{E035549C-6B82-4A77-8560-07DB59FE4F34}" presName="theList" presStyleCnt="0"/>
      <dgm:spPr/>
    </dgm:pt>
    <dgm:pt modelId="{802A0C7F-71EC-47E3-9A99-933D8901F8A8}" type="pres">
      <dgm:prSet presAssocID="{CE862F01-7EB8-4AAA-8603-E92A0D9C03B8}" presName="aNode" presStyleLbl="fgAcc1" presStyleIdx="0" presStyleCnt="4" custScaleX="239596" custScaleY="202445" custLinFactY="-38418" custLinFactNeighborX="252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37E844-2AB1-407B-998C-C34388FE0356}" type="pres">
      <dgm:prSet presAssocID="{CE862F01-7EB8-4AAA-8603-E92A0D9C03B8}" presName="aSpace" presStyleCnt="0"/>
      <dgm:spPr/>
    </dgm:pt>
    <dgm:pt modelId="{D9134A3B-600E-4F11-B206-6207ADC10CAB}" type="pres">
      <dgm:prSet presAssocID="{EDD08316-9A63-4543-9658-E0A54946018D}" presName="aNode" presStyleLbl="fgAcc1" presStyleIdx="1" presStyleCnt="4" custScaleX="239596" custScaleY="241891" custLinFactY="-11825" custLinFactNeighborX="-170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D50E63-A3B5-4F81-9AEA-94898B56B5D1}" type="pres">
      <dgm:prSet presAssocID="{EDD08316-9A63-4543-9658-E0A54946018D}" presName="aSpace" presStyleCnt="0"/>
      <dgm:spPr/>
    </dgm:pt>
    <dgm:pt modelId="{EA9D8CF3-D606-4952-A5E9-D7AD1B23E778}" type="pres">
      <dgm:prSet presAssocID="{98066E0A-3E04-490B-965E-59CACC508036}" presName="aNode" presStyleLbl="fgAcc1" presStyleIdx="2" presStyleCnt="4" custScaleX="239596" custLinFactNeighborX="0" custLinFactNeighborY="794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8F5D99-6562-40AD-9B94-E09716D005DC}" type="pres">
      <dgm:prSet presAssocID="{98066E0A-3E04-490B-965E-59CACC508036}" presName="aSpace" presStyleCnt="0"/>
      <dgm:spPr/>
    </dgm:pt>
    <dgm:pt modelId="{D4611EDD-FF8A-48CB-9003-456653104C40}" type="pres">
      <dgm:prSet presAssocID="{BA140531-381F-4173-A6A8-AD84F58152A8}" presName="aNode" presStyleLbl="fgAcc1" presStyleIdx="3" presStyleCnt="4" custScaleX="239596" custScaleY="193112" custLinFactY="27691" custLinFactNeighborX="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239DF1-662A-4762-9DC3-52B174B04201}" type="pres">
      <dgm:prSet presAssocID="{BA140531-381F-4173-A6A8-AD84F58152A8}" presName="aSpace" presStyleCnt="0"/>
      <dgm:spPr/>
    </dgm:pt>
  </dgm:ptLst>
  <dgm:cxnLst>
    <dgm:cxn modelId="{A6035DB9-0C28-4158-B5BA-90FE2DBA2957}" srcId="{E035549C-6B82-4A77-8560-07DB59FE4F34}" destId="{98066E0A-3E04-490B-965E-59CACC508036}" srcOrd="2" destOrd="0" parTransId="{1B69D743-568F-4171-9E66-ABA7ED6EE74B}" sibTransId="{A7839CAA-6B3B-4BC2-8C99-12CCD1983EB5}"/>
    <dgm:cxn modelId="{D392350B-94BF-411B-AB6C-7B6D7723D555}" type="presOf" srcId="{E035549C-6B82-4A77-8560-07DB59FE4F34}" destId="{DC9796B9-F3E7-476E-8988-6A5C5A71FAB0}" srcOrd="0" destOrd="0" presId="urn:microsoft.com/office/officeart/2005/8/layout/pyramid2"/>
    <dgm:cxn modelId="{31CEEB7F-A358-4607-93DA-0034339DAEF2}" type="presOf" srcId="{EDD08316-9A63-4543-9658-E0A54946018D}" destId="{D9134A3B-600E-4F11-B206-6207ADC10CAB}" srcOrd="0" destOrd="0" presId="urn:microsoft.com/office/officeart/2005/8/layout/pyramid2"/>
    <dgm:cxn modelId="{F1CD9656-8AD0-4E9B-B626-9A0908981C16}" srcId="{E035549C-6B82-4A77-8560-07DB59FE4F34}" destId="{BA140531-381F-4173-A6A8-AD84F58152A8}" srcOrd="3" destOrd="0" parTransId="{56099000-C658-48EB-A76D-6BC4CD40CE7C}" sibTransId="{0371EB18-0B0D-4F2A-9492-01802F597929}"/>
    <dgm:cxn modelId="{A111F920-7BB8-4E13-B5A2-9D0101ADC630}" type="presOf" srcId="{98066E0A-3E04-490B-965E-59CACC508036}" destId="{EA9D8CF3-D606-4952-A5E9-D7AD1B23E778}" srcOrd="0" destOrd="0" presId="urn:microsoft.com/office/officeart/2005/8/layout/pyramid2"/>
    <dgm:cxn modelId="{1789CFFE-A385-48E4-811D-E24DDA58B035}" srcId="{E035549C-6B82-4A77-8560-07DB59FE4F34}" destId="{CE862F01-7EB8-4AAA-8603-E92A0D9C03B8}" srcOrd="0" destOrd="0" parTransId="{C2EE1CA5-BD9C-40F7-A542-DD9DB00B7867}" sibTransId="{3F95A944-3900-4F9F-BC48-8F06A83E7ADB}"/>
    <dgm:cxn modelId="{6B934415-71E2-4113-AFED-A009B2A9DD1E}" type="presOf" srcId="{CE862F01-7EB8-4AAA-8603-E92A0D9C03B8}" destId="{802A0C7F-71EC-47E3-9A99-933D8901F8A8}" srcOrd="0" destOrd="0" presId="urn:microsoft.com/office/officeart/2005/8/layout/pyramid2"/>
    <dgm:cxn modelId="{B7F4F765-3548-4F27-AF37-F2C2EC1E601B}" type="presOf" srcId="{BA140531-381F-4173-A6A8-AD84F58152A8}" destId="{D4611EDD-FF8A-48CB-9003-456653104C40}" srcOrd="0" destOrd="0" presId="urn:microsoft.com/office/officeart/2005/8/layout/pyramid2"/>
    <dgm:cxn modelId="{A9672030-1E4D-4E0C-86E1-63C44B58AED2}" srcId="{E035549C-6B82-4A77-8560-07DB59FE4F34}" destId="{EDD08316-9A63-4543-9658-E0A54946018D}" srcOrd="1" destOrd="0" parTransId="{19EFEFFC-F706-4578-B400-9271D39B7ED2}" sibTransId="{4573A6E2-04D7-4B52-A0EE-2E6881D6362B}"/>
    <dgm:cxn modelId="{ED5572DB-5D0D-4E57-A2AB-763325930AA9}" type="presParOf" srcId="{DC9796B9-F3E7-476E-8988-6A5C5A71FAB0}" destId="{6F17AC88-E1F1-473D-BAB2-69EA08905EA2}" srcOrd="0" destOrd="0" presId="urn:microsoft.com/office/officeart/2005/8/layout/pyramid2"/>
    <dgm:cxn modelId="{F57F6A3D-E44D-4CDE-88D0-8220AAA55320}" type="presParOf" srcId="{DC9796B9-F3E7-476E-8988-6A5C5A71FAB0}" destId="{A9CCD1D6-BA87-4528-AF22-53ED1A25FE21}" srcOrd="1" destOrd="0" presId="urn:microsoft.com/office/officeart/2005/8/layout/pyramid2"/>
    <dgm:cxn modelId="{63D5C13C-F69A-4521-8EF3-E11BE6796B98}" type="presParOf" srcId="{A9CCD1D6-BA87-4528-AF22-53ED1A25FE21}" destId="{802A0C7F-71EC-47E3-9A99-933D8901F8A8}" srcOrd="0" destOrd="0" presId="urn:microsoft.com/office/officeart/2005/8/layout/pyramid2"/>
    <dgm:cxn modelId="{5D1CD1E0-03F5-446F-B873-ED87F510EE32}" type="presParOf" srcId="{A9CCD1D6-BA87-4528-AF22-53ED1A25FE21}" destId="{4B37E844-2AB1-407B-998C-C34388FE0356}" srcOrd="1" destOrd="0" presId="urn:microsoft.com/office/officeart/2005/8/layout/pyramid2"/>
    <dgm:cxn modelId="{3D7AA2F8-293E-42BF-9913-851250E9AA5E}" type="presParOf" srcId="{A9CCD1D6-BA87-4528-AF22-53ED1A25FE21}" destId="{D9134A3B-600E-4F11-B206-6207ADC10CAB}" srcOrd="2" destOrd="0" presId="urn:microsoft.com/office/officeart/2005/8/layout/pyramid2"/>
    <dgm:cxn modelId="{A0E0590F-3AA8-45DA-8C7C-06C9755F3D7F}" type="presParOf" srcId="{A9CCD1D6-BA87-4528-AF22-53ED1A25FE21}" destId="{11D50E63-A3B5-4F81-9AEA-94898B56B5D1}" srcOrd="3" destOrd="0" presId="urn:microsoft.com/office/officeart/2005/8/layout/pyramid2"/>
    <dgm:cxn modelId="{AE50309D-62F6-40DE-A11E-7B934C5FBF50}" type="presParOf" srcId="{A9CCD1D6-BA87-4528-AF22-53ED1A25FE21}" destId="{EA9D8CF3-D606-4952-A5E9-D7AD1B23E778}" srcOrd="4" destOrd="0" presId="urn:microsoft.com/office/officeart/2005/8/layout/pyramid2"/>
    <dgm:cxn modelId="{CAEA0336-1A86-4EDC-B5CE-DAC4F22F8BDD}" type="presParOf" srcId="{A9CCD1D6-BA87-4528-AF22-53ED1A25FE21}" destId="{2E8F5D99-6562-40AD-9B94-E09716D005DC}" srcOrd="5" destOrd="0" presId="urn:microsoft.com/office/officeart/2005/8/layout/pyramid2"/>
    <dgm:cxn modelId="{5B271BCE-5211-4D14-9A41-2DD098234F02}" type="presParOf" srcId="{A9CCD1D6-BA87-4528-AF22-53ED1A25FE21}" destId="{D4611EDD-FF8A-48CB-9003-456653104C40}" srcOrd="6" destOrd="0" presId="urn:microsoft.com/office/officeart/2005/8/layout/pyramid2"/>
    <dgm:cxn modelId="{3B928F83-134B-494C-931B-C66ABEBDF111}" type="presParOf" srcId="{A9CCD1D6-BA87-4528-AF22-53ED1A25FE21}" destId="{EF239DF1-662A-4762-9DC3-52B174B04201}" srcOrd="7" destOrd="0" presId="urn:microsoft.com/office/officeart/2005/8/layout/pyramid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C2D4988-0442-4048-AD4E-A1CAE943E388}" type="doc">
      <dgm:prSet loTypeId="urn:microsoft.com/office/officeart/2005/8/layout/radial6" loCatId="relationship" qsTypeId="urn:microsoft.com/office/officeart/2005/8/quickstyle/simple1" qsCatId="simple" csTypeId="urn:microsoft.com/office/officeart/2005/8/colors/colorful1#5" csCatId="colorful" phldr="1"/>
      <dgm:spPr/>
      <dgm:t>
        <a:bodyPr/>
        <a:lstStyle/>
        <a:p>
          <a:endParaRPr lang="ru-RU"/>
        </a:p>
      </dgm:t>
    </dgm:pt>
    <dgm:pt modelId="{E15E3B43-6990-42BE-BA7D-471F54DD0C9C}">
      <dgm:prSet phldrT="[Текст]" custT="1"/>
      <dgm:spPr>
        <a:solidFill>
          <a:schemeClr val="accent1">
            <a:hueOff val="0"/>
            <a:satOff val="0"/>
            <a:lumOff val="0"/>
          </a:schemeClr>
        </a:solidFill>
      </dgm:spPr>
      <dgm:t>
        <a:bodyPr/>
        <a:lstStyle/>
        <a:p>
          <a:r>
            <a:rPr lang="ru-RU" sz="3200" b="1" i="1" dirty="0" smtClean="0">
              <a:solidFill>
                <a:schemeClr val="tx1"/>
              </a:solidFill>
            </a:rPr>
            <a:t>Физические факторы</a:t>
          </a:r>
          <a:endParaRPr lang="ru-RU" sz="3200" b="1" i="1" dirty="0">
            <a:solidFill>
              <a:schemeClr val="tx1"/>
            </a:solidFill>
          </a:endParaRPr>
        </a:p>
      </dgm:t>
    </dgm:pt>
    <dgm:pt modelId="{761ADB50-8AD4-44AA-8979-8EB7153B6F17}" type="parTrans" cxnId="{D1E82C81-049A-404E-874C-838C61687866}">
      <dgm:prSet/>
      <dgm:spPr/>
      <dgm:t>
        <a:bodyPr/>
        <a:lstStyle/>
        <a:p>
          <a:endParaRPr lang="ru-RU"/>
        </a:p>
      </dgm:t>
    </dgm:pt>
    <dgm:pt modelId="{67C94C8B-281D-4337-B3D9-FF351B29BB4B}" type="sibTrans" cxnId="{D1E82C81-049A-404E-874C-838C61687866}">
      <dgm:prSet/>
      <dgm:spPr/>
      <dgm:t>
        <a:bodyPr/>
        <a:lstStyle/>
        <a:p>
          <a:endParaRPr lang="ru-RU"/>
        </a:p>
      </dgm:t>
    </dgm:pt>
    <dgm:pt modelId="{EC65551D-A1BC-4A9A-B252-407A2962748F}">
      <dgm:prSet phldrT="[Текст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sz="2000" dirty="0" smtClean="0">
              <a:solidFill>
                <a:schemeClr val="accent1">
                  <a:lumMod val="50000"/>
                </a:schemeClr>
              </a:solidFill>
            </a:rPr>
            <a:t>Параметры микроклимата</a:t>
          </a:r>
          <a:endParaRPr lang="ru-RU" sz="2000" dirty="0">
            <a:solidFill>
              <a:schemeClr val="accent1">
                <a:lumMod val="50000"/>
              </a:schemeClr>
            </a:solidFill>
          </a:endParaRPr>
        </a:p>
      </dgm:t>
    </dgm:pt>
    <dgm:pt modelId="{D1AE8D02-D433-41DB-997E-76AAE29DFECF}" type="parTrans" cxnId="{20D3BDB5-276F-4762-B427-3F6A293BC34A}">
      <dgm:prSet/>
      <dgm:spPr/>
      <dgm:t>
        <a:bodyPr/>
        <a:lstStyle/>
        <a:p>
          <a:endParaRPr lang="ru-RU"/>
        </a:p>
      </dgm:t>
    </dgm:pt>
    <dgm:pt modelId="{16EC0967-54E9-437F-A8CC-214DFA6AB51C}" type="sibTrans" cxnId="{20D3BDB5-276F-4762-B427-3F6A293BC34A}">
      <dgm:prSet/>
      <dgm:spPr/>
      <dgm:t>
        <a:bodyPr/>
        <a:lstStyle/>
        <a:p>
          <a:endParaRPr lang="ru-RU"/>
        </a:p>
      </dgm:t>
    </dgm:pt>
    <dgm:pt modelId="{CC2A35AF-83E6-44C5-BE1E-B47F80571E89}">
      <dgm:prSet phldrT="[Текст]" custT="1"/>
      <dgm:spPr>
        <a:gradFill rotWithShape="0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</dgm:spPr>
      <dgm:t>
        <a:bodyPr/>
        <a:lstStyle/>
        <a:p>
          <a:r>
            <a:rPr lang="ru-RU" sz="2000" dirty="0" smtClean="0"/>
            <a:t>Неионизирующие излучения</a:t>
          </a:r>
          <a:endParaRPr lang="ru-RU" sz="2000" dirty="0"/>
        </a:p>
      </dgm:t>
    </dgm:pt>
    <dgm:pt modelId="{2E5DC920-C9F7-4295-BDA8-784848E38EB1}" type="parTrans" cxnId="{758F7BF5-D0D1-4B9B-A99E-D6071BFAC4D7}">
      <dgm:prSet/>
      <dgm:spPr/>
      <dgm:t>
        <a:bodyPr/>
        <a:lstStyle/>
        <a:p>
          <a:endParaRPr lang="ru-RU"/>
        </a:p>
      </dgm:t>
    </dgm:pt>
    <dgm:pt modelId="{DE915D7F-3468-47CC-92B3-8F8483522DC2}" type="sibTrans" cxnId="{758F7BF5-D0D1-4B9B-A99E-D6071BFAC4D7}">
      <dgm:prSet/>
      <dgm:spPr/>
      <dgm:t>
        <a:bodyPr/>
        <a:lstStyle/>
        <a:p>
          <a:endParaRPr lang="ru-RU"/>
        </a:p>
      </dgm:t>
    </dgm:pt>
    <dgm:pt modelId="{909170B9-1699-458B-BB24-79AA347A2FFE}">
      <dgm:prSet phldrT="[Текст]" custT="1"/>
      <dgm:spPr/>
      <dgm:t>
        <a:bodyPr/>
        <a:lstStyle/>
        <a:p>
          <a:r>
            <a:rPr lang="ru-RU" sz="2000" dirty="0" smtClean="0"/>
            <a:t>Параметры световой среды</a:t>
          </a:r>
          <a:endParaRPr lang="ru-RU" sz="2000" dirty="0"/>
        </a:p>
      </dgm:t>
    </dgm:pt>
    <dgm:pt modelId="{CE3928EF-9D33-48F2-9FAF-441338EB688C}" type="parTrans" cxnId="{7C255E61-B934-45FB-B659-7B72D4ABE2D6}">
      <dgm:prSet/>
      <dgm:spPr/>
      <dgm:t>
        <a:bodyPr/>
        <a:lstStyle/>
        <a:p>
          <a:endParaRPr lang="ru-RU"/>
        </a:p>
      </dgm:t>
    </dgm:pt>
    <dgm:pt modelId="{016CBFE7-FFA1-469E-BD0E-C00556BD24F0}" type="sibTrans" cxnId="{7C255E61-B934-45FB-B659-7B72D4ABE2D6}">
      <dgm:prSet/>
      <dgm:spPr/>
      <dgm:t>
        <a:bodyPr/>
        <a:lstStyle/>
        <a:p>
          <a:endParaRPr lang="ru-RU"/>
        </a:p>
      </dgm:t>
    </dgm:pt>
    <dgm:pt modelId="{059E5641-5B3F-4191-A7D5-02770C180FBF}">
      <dgm:prSet phldrT="[Текст]" custT="1"/>
      <dgm:spPr/>
      <dgm:t>
        <a:bodyPr/>
        <a:lstStyle/>
        <a:p>
          <a:r>
            <a:rPr lang="ru-RU" sz="1600" dirty="0" smtClean="0"/>
            <a:t>Аэрозоли преимущественно </a:t>
          </a:r>
          <a:r>
            <a:rPr lang="ru-RU" sz="1600" dirty="0" err="1" smtClean="0"/>
            <a:t>фиброгенного</a:t>
          </a:r>
          <a:r>
            <a:rPr lang="ru-RU" sz="1600" dirty="0" smtClean="0"/>
            <a:t> действия </a:t>
          </a:r>
          <a:r>
            <a:rPr lang="ru-RU" sz="2000" dirty="0" smtClean="0"/>
            <a:t>(АПФД)</a:t>
          </a:r>
          <a:endParaRPr lang="ru-RU" sz="2000" dirty="0"/>
        </a:p>
      </dgm:t>
    </dgm:pt>
    <dgm:pt modelId="{CBCA7A7A-DA93-4F9E-87C0-5A556CDBE99C}" type="parTrans" cxnId="{54A38D76-C514-410A-8E24-1632B2506E99}">
      <dgm:prSet/>
      <dgm:spPr/>
      <dgm:t>
        <a:bodyPr/>
        <a:lstStyle/>
        <a:p>
          <a:endParaRPr lang="ru-RU"/>
        </a:p>
      </dgm:t>
    </dgm:pt>
    <dgm:pt modelId="{B4B99761-86A2-4930-A37B-876659302130}" type="sibTrans" cxnId="{54A38D76-C514-410A-8E24-1632B2506E99}">
      <dgm:prSet/>
      <dgm:spPr/>
      <dgm:t>
        <a:bodyPr/>
        <a:lstStyle/>
        <a:p>
          <a:endParaRPr lang="ru-RU"/>
        </a:p>
      </dgm:t>
    </dgm:pt>
    <dgm:pt modelId="{EDAEF274-7EA8-4E6C-8F71-F37D7C18ADCC}">
      <dgm:prSet phldrT="[Текст]" custT="1"/>
      <dgm:spPr/>
      <dgm:t>
        <a:bodyPr/>
        <a:lstStyle/>
        <a:p>
          <a:r>
            <a:rPr lang="ru-RU" sz="2000" dirty="0" smtClean="0"/>
            <a:t>Ионизирующие излучения</a:t>
          </a:r>
          <a:endParaRPr lang="ru-RU" sz="2000" dirty="0"/>
        </a:p>
      </dgm:t>
    </dgm:pt>
    <dgm:pt modelId="{4FD9A581-380A-40CD-8E87-9986FEFC7DE0}" type="parTrans" cxnId="{7A318C78-7871-43E1-8B65-37748EADA115}">
      <dgm:prSet/>
      <dgm:spPr/>
      <dgm:t>
        <a:bodyPr/>
        <a:lstStyle/>
        <a:p>
          <a:endParaRPr lang="ru-RU"/>
        </a:p>
      </dgm:t>
    </dgm:pt>
    <dgm:pt modelId="{268C1EC8-AE9C-4329-85F1-E1D09B58C264}" type="sibTrans" cxnId="{7A318C78-7871-43E1-8B65-37748EADA115}">
      <dgm:prSet/>
      <dgm:spPr/>
      <dgm:t>
        <a:bodyPr/>
        <a:lstStyle/>
        <a:p>
          <a:endParaRPr lang="ru-RU"/>
        </a:p>
      </dgm:t>
    </dgm:pt>
    <dgm:pt modelId="{26DFF5A6-B681-4788-BE85-185DCA08DFE2}">
      <dgm:prSet phldrT="[Текст]" custT="1"/>
      <dgm:spPr/>
      <dgm:t>
        <a:bodyPr/>
        <a:lstStyle/>
        <a:p>
          <a:r>
            <a:rPr lang="ru-RU" sz="1800" dirty="0" err="1" smtClean="0">
              <a:solidFill>
                <a:schemeClr val="accent1">
                  <a:lumMod val="50000"/>
                </a:schemeClr>
              </a:solidFill>
            </a:rPr>
            <a:t>Виброакустические</a:t>
          </a:r>
          <a:r>
            <a:rPr lang="ru-RU" sz="1800" dirty="0" smtClean="0">
              <a:solidFill>
                <a:schemeClr val="accent1">
                  <a:lumMod val="50000"/>
                </a:schemeClr>
              </a:solidFill>
            </a:rPr>
            <a:t> факторы</a:t>
          </a:r>
          <a:endParaRPr lang="ru-RU" sz="1800" dirty="0">
            <a:solidFill>
              <a:schemeClr val="accent1">
                <a:lumMod val="50000"/>
              </a:schemeClr>
            </a:solidFill>
          </a:endParaRPr>
        </a:p>
      </dgm:t>
    </dgm:pt>
    <dgm:pt modelId="{EEA64F27-8B36-46D4-A748-286F997A5951}" type="parTrans" cxnId="{76D22C59-7FA6-4A44-AEB3-6DCDDB101EAC}">
      <dgm:prSet/>
      <dgm:spPr/>
      <dgm:t>
        <a:bodyPr/>
        <a:lstStyle/>
        <a:p>
          <a:endParaRPr lang="ru-RU"/>
        </a:p>
      </dgm:t>
    </dgm:pt>
    <dgm:pt modelId="{C2C7FDDB-4F82-42C3-8C85-9345718136E6}" type="sibTrans" cxnId="{76D22C59-7FA6-4A44-AEB3-6DCDDB101EAC}">
      <dgm:prSet/>
      <dgm:spPr/>
      <dgm:t>
        <a:bodyPr/>
        <a:lstStyle/>
        <a:p>
          <a:endParaRPr lang="ru-RU"/>
        </a:p>
      </dgm:t>
    </dgm:pt>
    <dgm:pt modelId="{3C7BB20F-0C11-4370-9A95-9EEB225C72CC}" type="pres">
      <dgm:prSet presAssocID="{DC2D4988-0442-4048-AD4E-A1CAE943E38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2782EE-65DB-4089-99DD-A3BAFD4A09EF}" type="pres">
      <dgm:prSet presAssocID="{E15E3B43-6990-42BE-BA7D-471F54DD0C9C}" presName="centerShape" presStyleLbl="node0" presStyleIdx="0" presStyleCnt="1" custScaleX="228918" custScaleY="141526" custLinFactNeighborY="-2059"/>
      <dgm:spPr/>
      <dgm:t>
        <a:bodyPr/>
        <a:lstStyle/>
        <a:p>
          <a:endParaRPr lang="ru-RU"/>
        </a:p>
      </dgm:t>
    </dgm:pt>
    <dgm:pt modelId="{228BE428-E859-4364-BB3C-F9F911F72680}" type="pres">
      <dgm:prSet presAssocID="{EC65551D-A1BC-4A9A-B252-407A2962748F}" presName="node" presStyleLbl="node1" presStyleIdx="0" presStyleCnt="6" custScaleX="242014" custScaleY="144468" custRadScaleRad="105033" custRadScaleInc="37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FFD401-B7A4-493C-B487-4696A243B82F}" type="pres">
      <dgm:prSet presAssocID="{EC65551D-A1BC-4A9A-B252-407A2962748F}" presName="dummy" presStyleCnt="0"/>
      <dgm:spPr/>
    </dgm:pt>
    <dgm:pt modelId="{42255953-C3D5-4A33-9CD2-B6661451EE8C}" type="pres">
      <dgm:prSet presAssocID="{16EC0967-54E9-437F-A8CC-214DFA6AB51C}" presName="sibTrans" presStyleLbl="sibTrans2D1" presStyleIdx="0" presStyleCnt="6"/>
      <dgm:spPr/>
      <dgm:t>
        <a:bodyPr/>
        <a:lstStyle/>
        <a:p>
          <a:endParaRPr lang="ru-RU"/>
        </a:p>
      </dgm:t>
    </dgm:pt>
    <dgm:pt modelId="{C87917C0-F4E1-4073-BD3E-8E1E3CB9710A}" type="pres">
      <dgm:prSet presAssocID="{26DFF5A6-B681-4788-BE85-185DCA08DFE2}" presName="node" presStyleLbl="node1" presStyleIdx="1" presStyleCnt="6" custScaleX="272384" custScaleY="161019" custRadScaleRad="141762" custRadScaleInc="461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F47644-3A73-4066-AD79-BC838C992523}" type="pres">
      <dgm:prSet presAssocID="{26DFF5A6-B681-4788-BE85-185DCA08DFE2}" presName="dummy" presStyleCnt="0"/>
      <dgm:spPr/>
    </dgm:pt>
    <dgm:pt modelId="{6A97AA83-5BD9-4560-AEA9-56E4E3F2BC26}" type="pres">
      <dgm:prSet presAssocID="{C2C7FDDB-4F82-42C3-8C85-9345718136E6}" presName="sibTrans" presStyleLbl="sibTrans2D1" presStyleIdx="1" presStyleCnt="6"/>
      <dgm:spPr/>
      <dgm:t>
        <a:bodyPr/>
        <a:lstStyle/>
        <a:p>
          <a:endParaRPr lang="ru-RU"/>
        </a:p>
      </dgm:t>
    </dgm:pt>
    <dgm:pt modelId="{D23CB715-4051-4F3D-8810-B66345B73309}" type="pres">
      <dgm:prSet presAssocID="{EDAEF274-7EA8-4E6C-8F71-F37D7C18ADCC}" presName="node" presStyleLbl="node1" presStyleIdx="2" presStyleCnt="6" custScaleX="234968" custScaleY="156004" custRadScaleRad="140571" custRadScaleInc="-435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D64263-498C-4E6D-BC64-6E95F17045D3}" type="pres">
      <dgm:prSet presAssocID="{EDAEF274-7EA8-4E6C-8F71-F37D7C18ADCC}" presName="dummy" presStyleCnt="0"/>
      <dgm:spPr/>
    </dgm:pt>
    <dgm:pt modelId="{E7472FBB-8E60-4B3E-81D9-75983B44407A}" type="pres">
      <dgm:prSet presAssocID="{268C1EC8-AE9C-4329-85F1-E1D09B58C264}" presName="sibTrans" presStyleLbl="sibTrans2D1" presStyleIdx="2" presStyleCnt="6"/>
      <dgm:spPr/>
      <dgm:t>
        <a:bodyPr/>
        <a:lstStyle/>
        <a:p>
          <a:endParaRPr lang="ru-RU"/>
        </a:p>
      </dgm:t>
    </dgm:pt>
    <dgm:pt modelId="{CBC2F409-D66D-4A83-BD0C-67F8C5DFCB9A}" type="pres">
      <dgm:prSet presAssocID="{CC2A35AF-83E6-44C5-BE1E-B47F80571E89}" presName="node" presStyleLbl="node1" presStyleIdx="3" presStyleCnt="6" custScaleX="292997" custScaleY="172676" custRadScaleRad="109997" custRadScaleInc="-107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3142BF-1F1C-4F97-A373-8025F6492721}" type="pres">
      <dgm:prSet presAssocID="{CC2A35AF-83E6-44C5-BE1E-B47F80571E89}" presName="dummy" presStyleCnt="0"/>
      <dgm:spPr/>
    </dgm:pt>
    <dgm:pt modelId="{326B6338-4F63-44BF-9302-376762053347}" type="pres">
      <dgm:prSet presAssocID="{DE915D7F-3468-47CC-92B3-8F8483522DC2}" presName="sibTrans" presStyleLbl="sibTrans2D1" presStyleIdx="3" presStyleCnt="6"/>
      <dgm:spPr/>
      <dgm:t>
        <a:bodyPr/>
        <a:lstStyle/>
        <a:p>
          <a:endParaRPr lang="ru-RU"/>
        </a:p>
      </dgm:t>
    </dgm:pt>
    <dgm:pt modelId="{A0E14EE3-72DB-4EC5-B742-2DBAAFB710A0}" type="pres">
      <dgm:prSet presAssocID="{909170B9-1699-458B-BB24-79AA347A2FFE}" presName="node" presStyleLbl="node1" presStyleIdx="4" presStyleCnt="6" custScaleX="204883" custScaleY="158214" custRadScaleRad="132173" custRadScaleInc="347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A1D431-283E-44EF-9A68-CC1945563900}" type="pres">
      <dgm:prSet presAssocID="{909170B9-1699-458B-BB24-79AA347A2FFE}" presName="dummy" presStyleCnt="0"/>
      <dgm:spPr/>
    </dgm:pt>
    <dgm:pt modelId="{70658020-71FC-483E-988F-E6BE4DC214F0}" type="pres">
      <dgm:prSet presAssocID="{016CBFE7-FFA1-469E-BD0E-C00556BD24F0}" presName="sibTrans" presStyleLbl="sibTrans2D1" presStyleIdx="4" presStyleCnt="6"/>
      <dgm:spPr/>
      <dgm:t>
        <a:bodyPr/>
        <a:lstStyle/>
        <a:p>
          <a:endParaRPr lang="ru-RU"/>
        </a:p>
      </dgm:t>
    </dgm:pt>
    <dgm:pt modelId="{706005DD-41FF-4832-B181-3087366BFB74}" type="pres">
      <dgm:prSet presAssocID="{059E5641-5B3F-4191-A7D5-02770C180FBF}" presName="node" presStyleLbl="node1" presStyleIdx="5" presStyleCnt="6" custScaleX="243736" custScaleY="161020" custRadScaleRad="136170" custRadScaleInc="-416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51698C-BDBA-4DE5-A63A-77F9CB9C771F}" type="pres">
      <dgm:prSet presAssocID="{059E5641-5B3F-4191-A7D5-02770C180FBF}" presName="dummy" presStyleCnt="0"/>
      <dgm:spPr/>
    </dgm:pt>
    <dgm:pt modelId="{C29D5B4D-357C-4177-B826-0E164747FA23}" type="pres">
      <dgm:prSet presAssocID="{B4B99761-86A2-4930-A37B-876659302130}" presName="sibTrans" presStyleLbl="sibTrans2D1" presStyleIdx="5" presStyleCnt="6"/>
      <dgm:spPr/>
      <dgm:t>
        <a:bodyPr/>
        <a:lstStyle/>
        <a:p>
          <a:endParaRPr lang="ru-RU"/>
        </a:p>
      </dgm:t>
    </dgm:pt>
  </dgm:ptLst>
  <dgm:cxnLst>
    <dgm:cxn modelId="{C6DE48ED-5719-4336-A87B-38144B035FDA}" type="presOf" srcId="{E15E3B43-6990-42BE-BA7D-471F54DD0C9C}" destId="{D72782EE-65DB-4089-99DD-A3BAFD4A09EF}" srcOrd="0" destOrd="0" presId="urn:microsoft.com/office/officeart/2005/8/layout/radial6"/>
    <dgm:cxn modelId="{08BE0ED3-3D5D-4285-A133-42EFE3580E1A}" type="presOf" srcId="{26DFF5A6-B681-4788-BE85-185DCA08DFE2}" destId="{C87917C0-F4E1-4073-BD3E-8E1E3CB9710A}" srcOrd="0" destOrd="0" presId="urn:microsoft.com/office/officeart/2005/8/layout/radial6"/>
    <dgm:cxn modelId="{37E45F39-75D5-4876-8381-6E3C365F6432}" type="presOf" srcId="{B4B99761-86A2-4930-A37B-876659302130}" destId="{C29D5B4D-357C-4177-B826-0E164747FA23}" srcOrd="0" destOrd="0" presId="urn:microsoft.com/office/officeart/2005/8/layout/radial6"/>
    <dgm:cxn modelId="{76D22C59-7FA6-4A44-AEB3-6DCDDB101EAC}" srcId="{E15E3B43-6990-42BE-BA7D-471F54DD0C9C}" destId="{26DFF5A6-B681-4788-BE85-185DCA08DFE2}" srcOrd="1" destOrd="0" parTransId="{EEA64F27-8B36-46D4-A748-286F997A5951}" sibTransId="{C2C7FDDB-4F82-42C3-8C85-9345718136E6}"/>
    <dgm:cxn modelId="{7A318C78-7871-43E1-8B65-37748EADA115}" srcId="{E15E3B43-6990-42BE-BA7D-471F54DD0C9C}" destId="{EDAEF274-7EA8-4E6C-8F71-F37D7C18ADCC}" srcOrd="2" destOrd="0" parTransId="{4FD9A581-380A-40CD-8E87-9986FEFC7DE0}" sibTransId="{268C1EC8-AE9C-4329-85F1-E1D09B58C264}"/>
    <dgm:cxn modelId="{5D328A10-45FF-44C9-8C3C-370013D59368}" type="presOf" srcId="{268C1EC8-AE9C-4329-85F1-E1D09B58C264}" destId="{E7472FBB-8E60-4B3E-81D9-75983B44407A}" srcOrd="0" destOrd="0" presId="urn:microsoft.com/office/officeart/2005/8/layout/radial6"/>
    <dgm:cxn modelId="{D1E82C81-049A-404E-874C-838C61687866}" srcId="{DC2D4988-0442-4048-AD4E-A1CAE943E388}" destId="{E15E3B43-6990-42BE-BA7D-471F54DD0C9C}" srcOrd="0" destOrd="0" parTransId="{761ADB50-8AD4-44AA-8979-8EB7153B6F17}" sibTransId="{67C94C8B-281D-4337-B3D9-FF351B29BB4B}"/>
    <dgm:cxn modelId="{D8CF62AE-FD69-406F-8CBC-E19E5B24DDF0}" type="presOf" srcId="{16EC0967-54E9-437F-A8CC-214DFA6AB51C}" destId="{42255953-C3D5-4A33-9CD2-B6661451EE8C}" srcOrd="0" destOrd="0" presId="urn:microsoft.com/office/officeart/2005/8/layout/radial6"/>
    <dgm:cxn modelId="{758F7BF5-D0D1-4B9B-A99E-D6071BFAC4D7}" srcId="{E15E3B43-6990-42BE-BA7D-471F54DD0C9C}" destId="{CC2A35AF-83E6-44C5-BE1E-B47F80571E89}" srcOrd="3" destOrd="0" parTransId="{2E5DC920-C9F7-4295-BDA8-784848E38EB1}" sibTransId="{DE915D7F-3468-47CC-92B3-8F8483522DC2}"/>
    <dgm:cxn modelId="{AA0FF4F7-26AC-4547-83AF-E553382B4901}" type="presOf" srcId="{DE915D7F-3468-47CC-92B3-8F8483522DC2}" destId="{326B6338-4F63-44BF-9302-376762053347}" srcOrd="0" destOrd="0" presId="urn:microsoft.com/office/officeart/2005/8/layout/radial6"/>
    <dgm:cxn modelId="{C1DBEDD8-1215-48E6-902A-79DA91C28464}" type="presOf" srcId="{059E5641-5B3F-4191-A7D5-02770C180FBF}" destId="{706005DD-41FF-4832-B181-3087366BFB74}" srcOrd="0" destOrd="0" presId="urn:microsoft.com/office/officeart/2005/8/layout/radial6"/>
    <dgm:cxn modelId="{7783808C-77FB-43C2-A314-E2FC50ED708F}" type="presOf" srcId="{CC2A35AF-83E6-44C5-BE1E-B47F80571E89}" destId="{CBC2F409-D66D-4A83-BD0C-67F8C5DFCB9A}" srcOrd="0" destOrd="0" presId="urn:microsoft.com/office/officeart/2005/8/layout/radial6"/>
    <dgm:cxn modelId="{177D98C0-BD8F-4E1E-AB48-F64C3E3C6DB7}" type="presOf" srcId="{909170B9-1699-458B-BB24-79AA347A2FFE}" destId="{A0E14EE3-72DB-4EC5-B742-2DBAAFB710A0}" srcOrd="0" destOrd="0" presId="urn:microsoft.com/office/officeart/2005/8/layout/radial6"/>
    <dgm:cxn modelId="{54A38D76-C514-410A-8E24-1632B2506E99}" srcId="{E15E3B43-6990-42BE-BA7D-471F54DD0C9C}" destId="{059E5641-5B3F-4191-A7D5-02770C180FBF}" srcOrd="5" destOrd="0" parTransId="{CBCA7A7A-DA93-4F9E-87C0-5A556CDBE99C}" sibTransId="{B4B99761-86A2-4930-A37B-876659302130}"/>
    <dgm:cxn modelId="{20D3BDB5-276F-4762-B427-3F6A293BC34A}" srcId="{E15E3B43-6990-42BE-BA7D-471F54DD0C9C}" destId="{EC65551D-A1BC-4A9A-B252-407A2962748F}" srcOrd="0" destOrd="0" parTransId="{D1AE8D02-D433-41DB-997E-76AAE29DFECF}" sibTransId="{16EC0967-54E9-437F-A8CC-214DFA6AB51C}"/>
    <dgm:cxn modelId="{B43FAFAB-0EE2-4A49-8889-72A990236247}" type="presOf" srcId="{EC65551D-A1BC-4A9A-B252-407A2962748F}" destId="{228BE428-E859-4364-BB3C-F9F911F72680}" srcOrd="0" destOrd="0" presId="urn:microsoft.com/office/officeart/2005/8/layout/radial6"/>
    <dgm:cxn modelId="{D22793F2-3252-432B-B84E-EFA8B48A7757}" type="presOf" srcId="{EDAEF274-7EA8-4E6C-8F71-F37D7C18ADCC}" destId="{D23CB715-4051-4F3D-8810-B66345B73309}" srcOrd="0" destOrd="0" presId="urn:microsoft.com/office/officeart/2005/8/layout/radial6"/>
    <dgm:cxn modelId="{C43D4FD9-0E64-4721-96A0-F441378D5047}" type="presOf" srcId="{C2C7FDDB-4F82-42C3-8C85-9345718136E6}" destId="{6A97AA83-5BD9-4560-AEA9-56E4E3F2BC26}" srcOrd="0" destOrd="0" presId="urn:microsoft.com/office/officeart/2005/8/layout/radial6"/>
    <dgm:cxn modelId="{F05083D2-8847-4327-988A-3C84236D4A7F}" type="presOf" srcId="{016CBFE7-FFA1-469E-BD0E-C00556BD24F0}" destId="{70658020-71FC-483E-988F-E6BE4DC214F0}" srcOrd="0" destOrd="0" presId="urn:microsoft.com/office/officeart/2005/8/layout/radial6"/>
    <dgm:cxn modelId="{0F451D95-ED12-48DB-9BF6-31404E3ABAE0}" type="presOf" srcId="{DC2D4988-0442-4048-AD4E-A1CAE943E388}" destId="{3C7BB20F-0C11-4370-9A95-9EEB225C72CC}" srcOrd="0" destOrd="0" presId="urn:microsoft.com/office/officeart/2005/8/layout/radial6"/>
    <dgm:cxn modelId="{7C255E61-B934-45FB-B659-7B72D4ABE2D6}" srcId="{E15E3B43-6990-42BE-BA7D-471F54DD0C9C}" destId="{909170B9-1699-458B-BB24-79AA347A2FFE}" srcOrd="4" destOrd="0" parTransId="{CE3928EF-9D33-48F2-9FAF-441338EB688C}" sibTransId="{016CBFE7-FFA1-469E-BD0E-C00556BD24F0}"/>
    <dgm:cxn modelId="{D70202B4-59EB-4F31-9647-377D9811F76F}" type="presParOf" srcId="{3C7BB20F-0C11-4370-9A95-9EEB225C72CC}" destId="{D72782EE-65DB-4089-99DD-A3BAFD4A09EF}" srcOrd="0" destOrd="0" presId="urn:microsoft.com/office/officeart/2005/8/layout/radial6"/>
    <dgm:cxn modelId="{CD717D0A-31CC-462D-B045-54FFF3D068BC}" type="presParOf" srcId="{3C7BB20F-0C11-4370-9A95-9EEB225C72CC}" destId="{228BE428-E859-4364-BB3C-F9F911F72680}" srcOrd="1" destOrd="0" presId="urn:microsoft.com/office/officeart/2005/8/layout/radial6"/>
    <dgm:cxn modelId="{B1FF787E-11C2-4976-8976-7EA3D0DB65E5}" type="presParOf" srcId="{3C7BB20F-0C11-4370-9A95-9EEB225C72CC}" destId="{1AFFD401-B7A4-493C-B487-4696A243B82F}" srcOrd="2" destOrd="0" presId="urn:microsoft.com/office/officeart/2005/8/layout/radial6"/>
    <dgm:cxn modelId="{5A640D91-536E-43CA-B61E-4713F90AC5C0}" type="presParOf" srcId="{3C7BB20F-0C11-4370-9A95-9EEB225C72CC}" destId="{42255953-C3D5-4A33-9CD2-B6661451EE8C}" srcOrd="3" destOrd="0" presId="urn:microsoft.com/office/officeart/2005/8/layout/radial6"/>
    <dgm:cxn modelId="{0A6D991E-FA1E-462A-BD42-0555E586A88F}" type="presParOf" srcId="{3C7BB20F-0C11-4370-9A95-9EEB225C72CC}" destId="{C87917C0-F4E1-4073-BD3E-8E1E3CB9710A}" srcOrd="4" destOrd="0" presId="urn:microsoft.com/office/officeart/2005/8/layout/radial6"/>
    <dgm:cxn modelId="{E924704D-E041-431C-9A7A-0B2B3E9898AF}" type="presParOf" srcId="{3C7BB20F-0C11-4370-9A95-9EEB225C72CC}" destId="{9AF47644-3A73-4066-AD79-BC838C992523}" srcOrd="5" destOrd="0" presId="urn:microsoft.com/office/officeart/2005/8/layout/radial6"/>
    <dgm:cxn modelId="{E4158A9D-1519-4794-9974-1AF7B6E6D949}" type="presParOf" srcId="{3C7BB20F-0C11-4370-9A95-9EEB225C72CC}" destId="{6A97AA83-5BD9-4560-AEA9-56E4E3F2BC26}" srcOrd="6" destOrd="0" presId="urn:microsoft.com/office/officeart/2005/8/layout/radial6"/>
    <dgm:cxn modelId="{B4F8748E-6B2E-4EDF-810F-714384D41985}" type="presParOf" srcId="{3C7BB20F-0C11-4370-9A95-9EEB225C72CC}" destId="{D23CB715-4051-4F3D-8810-B66345B73309}" srcOrd="7" destOrd="0" presId="urn:microsoft.com/office/officeart/2005/8/layout/radial6"/>
    <dgm:cxn modelId="{C3C49EFF-77E8-434E-AE03-064D4C1EE6D8}" type="presParOf" srcId="{3C7BB20F-0C11-4370-9A95-9EEB225C72CC}" destId="{86D64263-498C-4E6D-BC64-6E95F17045D3}" srcOrd="8" destOrd="0" presId="urn:microsoft.com/office/officeart/2005/8/layout/radial6"/>
    <dgm:cxn modelId="{FFFC646E-28A9-4064-9118-51FDCB67CF2B}" type="presParOf" srcId="{3C7BB20F-0C11-4370-9A95-9EEB225C72CC}" destId="{E7472FBB-8E60-4B3E-81D9-75983B44407A}" srcOrd="9" destOrd="0" presId="urn:microsoft.com/office/officeart/2005/8/layout/radial6"/>
    <dgm:cxn modelId="{194110DF-0771-4C0E-B0A6-14E6E7BD33FD}" type="presParOf" srcId="{3C7BB20F-0C11-4370-9A95-9EEB225C72CC}" destId="{CBC2F409-D66D-4A83-BD0C-67F8C5DFCB9A}" srcOrd="10" destOrd="0" presId="urn:microsoft.com/office/officeart/2005/8/layout/radial6"/>
    <dgm:cxn modelId="{4218D964-C198-4074-872F-ECE446BB74F3}" type="presParOf" srcId="{3C7BB20F-0C11-4370-9A95-9EEB225C72CC}" destId="{0C3142BF-1F1C-4F97-A373-8025F6492721}" srcOrd="11" destOrd="0" presId="urn:microsoft.com/office/officeart/2005/8/layout/radial6"/>
    <dgm:cxn modelId="{375B8D7F-514C-4A90-BE03-E64CE98E7512}" type="presParOf" srcId="{3C7BB20F-0C11-4370-9A95-9EEB225C72CC}" destId="{326B6338-4F63-44BF-9302-376762053347}" srcOrd="12" destOrd="0" presId="urn:microsoft.com/office/officeart/2005/8/layout/radial6"/>
    <dgm:cxn modelId="{F9E38FB6-570C-4346-AB19-38B3626E62D7}" type="presParOf" srcId="{3C7BB20F-0C11-4370-9A95-9EEB225C72CC}" destId="{A0E14EE3-72DB-4EC5-B742-2DBAAFB710A0}" srcOrd="13" destOrd="0" presId="urn:microsoft.com/office/officeart/2005/8/layout/radial6"/>
    <dgm:cxn modelId="{B6E396DC-EAE5-42DE-B490-8E48F7411A42}" type="presParOf" srcId="{3C7BB20F-0C11-4370-9A95-9EEB225C72CC}" destId="{9AA1D431-283E-44EF-9A68-CC1945563900}" srcOrd="14" destOrd="0" presId="urn:microsoft.com/office/officeart/2005/8/layout/radial6"/>
    <dgm:cxn modelId="{5EA3B38C-9CED-446B-9B4F-048D5DC50BC0}" type="presParOf" srcId="{3C7BB20F-0C11-4370-9A95-9EEB225C72CC}" destId="{70658020-71FC-483E-988F-E6BE4DC214F0}" srcOrd="15" destOrd="0" presId="urn:microsoft.com/office/officeart/2005/8/layout/radial6"/>
    <dgm:cxn modelId="{D09D7E49-1898-42CA-8046-19825EF9028E}" type="presParOf" srcId="{3C7BB20F-0C11-4370-9A95-9EEB225C72CC}" destId="{706005DD-41FF-4832-B181-3087366BFB74}" srcOrd="16" destOrd="0" presId="urn:microsoft.com/office/officeart/2005/8/layout/radial6"/>
    <dgm:cxn modelId="{73E89BB9-4AE1-4E0E-9E13-5C06009F49B1}" type="presParOf" srcId="{3C7BB20F-0C11-4370-9A95-9EEB225C72CC}" destId="{9851698C-BDBA-4DE5-A63A-77F9CB9C771F}" srcOrd="17" destOrd="0" presId="urn:microsoft.com/office/officeart/2005/8/layout/radial6"/>
    <dgm:cxn modelId="{D8826EE2-A521-48BC-BDD2-3F146296B2AF}" type="presParOf" srcId="{3C7BB20F-0C11-4370-9A95-9EEB225C72CC}" destId="{C29D5B4D-357C-4177-B826-0E164747FA23}" srcOrd="18" destOrd="0" presId="urn:microsoft.com/office/officeart/2005/8/layout/radial6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7F0044-0AEC-448C-B5DA-76CD49CCF22D}">
      <dsp:nvSpPr>
        <dsp:cNvPr id="0" name=""/>
        <dsp:cNvSpPr/>
      </dsp:nvSpPr>
      <dsp:spPr>
        <a:xfrm>
          <a:off x="5206427" y="3423940"/>
          <a:ext cx="3427052" cy="17440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Выявлено два и более профессиональных заболевания </a:t>
          </a:r>
          <a:br>
            <a:rPr lang="ru-RU" sz="1600" kern="1200" dirty="0" smtClean="0"/>
          </a:br>
          <a:r>
            <a:rPr lang="ru-RU" sz="1600" kern="1200" dirty="0" smtClean="0"/>
            <a:t>в 2012 году</a:t>
          </a:r>
          <a:endParaRPr lang="ru-RU" sz="1600" kern="1200" dirty="0"/>
        </a:p>
      </dsp:txBody>
      <dsp:txXfrm>
        <a:off x="6272855" y="3898276"/>
        <a:ext cx="2322312" cy="1231446"/>
      </dsp:txXfrm>
    </dsp:sp>
    <dsp:sp modelId="{8523D027-D0AE-4109-B7F7-EADA1E37C6C5}">
      <dsp:nvSpPr>
        <dsp:cNvPr id="0" name=""/>
        <dsp:cNvSpPr/>
      </dsp:nvSpPr>
      <dsp:spPr>
        <a:xfrm>
          <a:off x="144887" y="3170236"/>
          <a:ext cx="3468381" cy="21104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Профессиональное заболевание установлено впервые</a:t>
          </a:r>
          <a:br>
            <a:rPr lang="ru-RU" sz="1600" kern="1200" dirty="0" smtClean="0"/>
          </a:br>
          <a:r>
            <a:rPr lang="ru-RU" sz="1600" kern="1200" dirty="0" smtClean="0"/>
            <a:t>в 2012 </a:t>
          </a:r>
          <a:r>
            <a:rPr lang="ru-RU" sz="1600" kern="1200" dirty="0" smtClean="0"/>
            <a:t>году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(в Московской области 61 случай)</a:t>
          </a:r>
          <a:endParaRPr lang="ru-RU" sz="1600" kern="1200" dirty="0"/>
        </a:p>
      </dsp:txBody>
      <dsp:txXfrm>
        <a:off x="191247" y="3744215"/>
        <a:ext cx="2335147" cy="1490137"/>
      </dsp:txXfrm>
    </dsp:sp>
    <dsp:sp modelId="{CFD7C919-5835-4BB4-BF11-6688560F9827}">
      <dsp:nvSpPr>
        <dsp:cNvPr id="0" name=""/>
        <dsp:cNvSpPr/>
      </dsp:nvSpPr>
      <dsp:spPr>
        <a:xfrm>
          <a:off x="5307427" y="-44435"/>
          <a:ext cx="3405540" cy="17440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Ежегодное количество впервые «профессионально заболевших» работников</a:t>
          </a:r>
          <a:endParaRPr lang="ru-RU" sz="1600" kern="1200" dirty="0"/>
        </a:p>
      </dsp:txBody>
      <dsp:txXfrm>
        <a:off x="6367401" y="-6123"/>
        <a:ext cx="2307254" cy="1231446"/>
      </dsp:txXfrm>
    </dsp:sp>
    <dsp:sp modelId="{707D8840-8453-4A13-91D3-5E040D945007}">
      <dsp:nvSpPr>
        <dsp:cNvPr id="0" name=""/>
        <dsp:cNvSpPr/>
      </dsp:nvSpPr>
      <dsp:spPr>
        <a:xfrm>
          <a:off x="72016" y="-44435"/>
          <a:ext cx="2936812" cy="17440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Признаны профессионально заболевшими</a:t>
          </a:r>
        </a:p>
      </dsp:txBody>
      <dsp:txXfrm>
        <a:off x="110328" y="-6123"/>
        <a:ext cx="1979144" cy="1231446"/>
      </dsp:txXfrm>
    </dsp:sp>
    <dsp:sp modelId="{DF0BB506-5F97-407D-80DA-9464843F36CE}">
      <dsp:nvSpPr>
        <dsp:cNvPr id="0" name=""/>
        <dsp:cNvSpPr/>
      </dsp:nvSpPr>
      <dsp:spPr>
        <a:xfrm>
          <a:off x="1942003" y="357827"/>
          <a:ext cx="2359977" cy="2359977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&gt;</a:t>
          </a:r>
          <a:r>
            <a:rPr lang="ru-RU" sz="2800" kern="1200" dirty="0" smtClean="0"/>
            <a:t>155</a:t>
          </a:r>
          <a:r>
            <a:rPr lang="en-US" sz="2800" kern="1200" dirty="0" smtClean="0"/>
            <a:t> 000 </a:t>
          </a:r>
          <a:r>
            <a:rPr lang="ru-RU" sz="2000" kern="1200" dirty="0" smtClean="0"/>
            <a:t>работников </a:t>
          </a:r>
          <a:endParaRPr lang="ru-RU" sz="2000" kern="1200" dirty="0"/>
        </a:p>
      </dsp:txBody>
      <dsp:txXfrm>
        <a:off x="2633224" y="1049048"/>
        <a:ext cx="1668756" cy="1668756"/>
      </dsp:txXfrm>
    </dsp:sp>
    <dsp:sp modelId="{559D9DC1-DD14-4CDE-AF7E-22C148F991E0}">
      <dsp:nvSpPr>
        <dsp:cNvPr id="0" name=""/>
        <dsp:cNvSpPr/>
      </dsp:nvSpPr>
      <dsp:spPr>
        <a:xfrm rot="5400000">
          <a:off x="4410986" y="357827"/>
          <a:ext cx="2359977" cy="2359977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+ 6 – 8 </a:t>
          </a:r>
          <a:r>
            <a:rPr lang="ru-RU" sz="2000" kern="1200" dirty="0" smtClean="0"/>
            <a:t>тысяч человек</a:t>
          </a:r>
          <a:endParaRPr lang="ru-RU" sz="2000" kern="1200" dirty="0"/>
        </a:p>
      </dsp:txBody>
      <dsp:txXfrm rot="-5400000">
        <a:off x="4410986" y="1049048"/>
        <a:ext cx="1668756" cy="1668756"/>
      </dsp:txXfrm>
    </dsp:sp>
    <dsp:sp modelId="{E7F96F58-A714-4105-8BA0-BF6F152B8084}">
      <dsp:nvSpPr>
        <dsp:cNvPr id="0" name=""/>
        <dsp:cNvSpPr/>
      </dsp:nvSpPr>
      <dsp:spPr>
        <a:xfrm rot="10800000">
          <a:off x="4410986" y="2826810"/>
          <a:ext cx="2359977" cy="2359977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&gt;</a:t>
          </a:r>
          <a:r>
            <a:rPr lang="ru-RU" sz="2000" kern="1200" dirty="0" smtClean="0"/>
            <a:t> 1000 работников</a:t>
          </a:r>
          <a:endParaRPr lang="ru-RU" sz="2000" kern="1200" dirty="0"/>
        </a:p>
      </dsp:txBody>
      <dsp:txXfrm rot="10800000">
        <a:off x="4410986" y="2826810"/>
        <a:ext cx="1668756" cy="1668756"/>
      </dsp:txXfrm>
    </dsp:sp>
    <dsp:sp modelId="{AC0A91EB-EB5C-48C4-A7B6-FBBFAFDF43D7}">
      <dsp:nvSpPr>
        <dsp:cNvPr id="0" name=""/>
        <dsp:cNvSpPr/>
      </dsp:nvSpPr>
      <dsp:spPr>
        <a:xfrm rot="16200000">
          <a:off x="1942003" y="2826810"/>
          <a:ext cx="2359977" cy="2359977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6 </a:t>
          </a:r>
          <a:r>
            <a:rPr lang="ru-RU" sz="3200" kern="1200" smtClean="0"/>
            <a:t>696 </a:t>
          </a:r>
          <a:r>
            <a:rPr lang="ru-RU" sz="2000" kern="1200" smtClean="0"/>
            <a:t>человек</a:t>
          </a:r>
          <a:endParaRPr lang="ru-RU" sz="2000" kern="1200" dirty="0"/>
        </a:p>
      </dsp:txBody>
      <dsp:txXfrm rot="5400000">
        <a:off x="2633224" y="2826810"/>
        <a:ext cx="1668756" cy="1668756"/>
      </dsp:txXfrm>
    </dsp:sp>
    <dsp:sp modelId="{F12307F4-4451-46F0-8D02-EBFDC8BD6F76}">
      <dsp:nvSpPr>
        <dsp:cNvPr id="0" name=""/>
        <dsp:cNvSpPr/>
      </dsp:nvSpPr>
      <dsp:spPr>
        <a:xfrm>
          <a:off x="3949074" y="2281781"/>
          <a:ext cx="814819" cy="708538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164F27-3850-4D95-A368-79E25A3BDDF3}">
      <dsp:nvSpPr>
        <dsp:cNvPr id="0" name=""/>
        <dsp:cNvSpPr/>
      </dsp:nvSpPr>
      <dsp:spPr>
        <a:xfrm rot="10800000">
          <a:off x="3949074" y="2554296"/>
          <a:ext cx="814819" cy="708538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A0CD08-E33D-424D-A8AF-8F4E6F260F04}">
      <dsp:nvSpPr>
        <dsp:cNvPr id="0" name=""/>
        <dsp:cNvSpPr/>
      </dsp:nvSpPr>
      <dsp:spPr>
        <a:xfrm>
          <a:off x="72001" y="14759"/>
          <a:ext cx="7081815" cy="89578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/>
              </a:solidFill>
            </a:rPr>
            <a:t>Перечень идентифицированных потенциально вредных и опасных факторов, подлежащих исследованиям и измерениям, формируется комиссией</a:t>
          </a:r>
          <a:endParaRPr lang="ru-RU" sz="1600" b="0" kern="1200" dirty="0">
            <a:solidFill>
              <a:schemeClr val="tx1"/>
            </a:solidFill>
          </a:endParaRPr>
        </a:p>
      </dsp:txBody>
      <dsp:txXfrm>
        <a:off x="98238" y="40996"/>
        <a:ext cx="5724037" cy="843308"/>
      </dsp:txXfrm>
    </dsp:sp>
    <dsp:sp modelId="{924A19CB-A973-430A-ABEB-362C2FCE8291}">
      <dsp:nvSpPr>
        <dsp:cNvPr id="0" name=""/>
        <dsp:cNvSpPr/>
      </dsp:nvSpPr>
      <dsp:spPr>
        <a:xfrm>
          <a:off x="72036" y="1022873"/>
          <a:ext cx="7632879" cy="1172290"/>
        </a:xfrm>
        <a:prstGeom prst="roundRect">
          <a:avLst>
            <a:gd name="adj" fmla="val 10000"/>
          </a:avLst>
        </a:prstGeom>
        <a:solidFill>
          <a:schemeClr val="accent3">
            <a:hueOff val="-1200000"/>
            <a:satOff val="-33333"/>
            <a:lumOff val="-322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/>
              </a:solidFill>
            </a:rPr>
            <a:t>Исследования и измерения фактических значений идентифицированных потенциально вредных и опасных факторов осуществляются испытательной лабораторией (центром) организации, проводящей специальную оценку условий труда</a:t>
          </a:r>
          <a:endParaRPr lang="ru-RU" sz="1600" b="0" kern="1200" dirty="0">
            <a:solidFill>
              <a:schemeClr val="tx1"/>
            </a:solidFill>
          </a:endParaRPr>
        </a:p>
      </dsp:txBody>
      <dsp:txXfrm>
        <a:off x="106371" y="1057208"/>
        <a:ext cx="6097382" cy="1103620"/>
      </dsp:txXfrm>
    </dsp:sp>
    <dsp:sp modelId="{871E4F57-B25E-4AC5-8C1E-FF1E00C7CFDF}">
      <dsp:nvSpPr>
        <dsp:cNvPr id="0" name=""/>
        <dsp:cNvSpPr/>
      </dsp:nvSpPr>
      <dsp:spPr>
        <a:xfrm>
          <a:off x="72001" y="2319014"/>
          <a:ext cx="7807524" cy="117229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/>
              </a:solidFill>
            </a:rPr>
            <a:t>Использование аттестованных в установленном порядке методик измерений и соответствующих им поверенных средств измерений, внесенных в Федеральный информационный фонд по обеспечению единства измерений</a:t>
          </a:r>
          <a:endParaRPr lang="ru-RU" sz="1600" b="0" kern="1200" dirty="0">
            <a:solidFill>
              <a:schemeClr val="tx1"/>
            </a:solidFill>
          </a:endParaRPr>
        </a:p>
      </dsp:txBody>
      <dsp:txXfrm>
        <a:off x="106336" y="2353349"/>
        <a:ext cx="6248225" cy="1103620"/>
      </dsp:txXfrm>
    </dsp:sp>
    <dsp:sp modelId="{E35332F7-9C3B-42DA-B6C4-A444BF2D6D9B}">
      <dsp:nvSpPr>
        <dsp:cNvPr id="0" name=""/>
        <dsp:cNvSpPr/>
      </dsp:nvSpPr>
      <dsp:spPr>
        <a:xfrm>
          <a:off x="72001" y="3600395"/>
          <a:ext cx="8784976" cy="174115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tx1"/>
              </a:solidFill>
            </a:rPr>
            <a:t>Возможность использования в качестве результатов исследований и измерений идентифицированных потенциально вредных и опасных факторов результаты исследований и измерений, полученные в ходе организованного на рабочем месте производственного контроля в соответствии с законодательством в области обеспечения санитарно-эпидемиологического благополучия населения, в том числе испытательной лабораторией (центром) работодателя</a:t>
          </a:r>
          <a:endParaRPr lang="ru-RU" sz="1600" b="0" kern="1200" dirty="0">
            <a:solidFill>
              <a:schemeClr val="tx1"/>
            </a:solidFill>
          </a:endParaRPr>
        </a:p>
      </dsp:txBody>
      <dsp:txXfrm>
        <a:off x="122998" y="3651392"/>
        <a:ext cx="6994754" cy="1639161"/>
      </dsp:txXfrm>
    </dsp:sp>
    <dsp:sp modelId="{B30FA755-C4C7-41D9-B5C1-2C7F2126FB12}">
      <dsp:nvSpPr>
        <dsp:cNvPr id="0" name=""/>
        <dsp:cNvSpPr/>
      </dsp:nvSpPr>
      <dsp:spPr>
        <a:xfrm>
          <a:off x="6696745" y="518817"/>
          <a:ext cx="761988" cy="761988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6868192" y="518817"/>
        <a:ext cx="419094" cy="573396"/>
      </dsp:txXfrm>
    </dsp:sp>
    <dsp:sp modelId="{F10FAAD5-AA7B-4C7C-92CA-59BA534BEFCD}">
      <dsp:nvSpPr>
        <dsp:cNvPr id="0" name=""/>
        <dsp:cNvSpPr/>
      </dsp:nvSpPr>
      <dsp:spPr>
        <a:xfrm>
          <a:off x="6984780" y="1814961"/>
          <a:ext cx="761988" cy="761988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-1800000"/>
            <a:satOff val="-50000"/>
            <a:lumOff val="-9465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-1800000"/>
              <a:satOff val="-50000"/>
              <a:lumOff val="-946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7156227" y="1814961"/>
        <a:ext cx="419094" cy="573396"/>
      </dsp:txXfrm>
    </dsp:sp>
    <dsp:sp modelId="{EA2A0F81-18C6-48BE-9558-03217308E8ED}">
      <dsp:nvSpPr>
        <dsp:cNvPr id="0" name=""/>
        <dsp:cNvSpPr/>
      </dsp:nvSpPr>
      <dsp:spPr>
        <a:xfrm>
          <a:off x="7200800" y="3096346"/>
          <a:ext cx="761988" cy="761988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-3600000"/>
            <a:satOff val="-100000"/>
            <a:lumOff val="-18929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-3600000"/>
              <a:satOff val="-100000"/>
              <a:lumOff val="-1892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7372247" y="3096346"/>
        <a:ext cx="419094" cy="57339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E8EE5C-F16A-4B78-A5F4-A70E42D6C502}">
      <dsp:nvSpPr>
        <dsp:cNvPr id="0" name=""/>
        <dsp:cNvSpPr/>
      </dsp:nvSpPr>
      <dsp:spPr>
        <a:xfrm rot="10800000">
          <a:off x="0" y="0"/>
          <a:ext cx="8208912" cy="1188132"/>
        </a:xfrm>
        <a:prstGeom prst="trapezoid">
          <a:avLst>
            <a:gd name="adj" fmla="val 86364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Установление размеров дополнительных страховых взносов в Пенсионный фонд Российской Федерации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 </a:t>
          </a:r>
          <a:r>
            <a:rPr lang="ru-RU" sz="1600" b="1" i="1" kern="1200" dirty="0" smtClean="0">
              <a:solidFill>
                <a:srgbClr val="23538D"/>
              </a:solidFill>
            </a:rPr>
            <a:t>Чем безопасней труд, тем ниже отчисления в Пенсионный фонд Российской Федерации</a:t>
          </a:r>
          <a:endParaRPr lang="ru-RU" sz="1600" b="1" i="1" kern="1200" dirty="0">
            <a:solidFill>
              <a:srgbClr val="23538D"/>
            </a:solidFill>
          </a:endParaRPr>
        </a:p>
      </dsp:txBody>
      <dsp:txXfrm rot="-10800000">
        <a:off x="1436559" y="0"/>
        <a:ext cx="5335792" cy="1188132"/>
      </dsp:txXfrm>
    </dsp:sp>
    <dsp:sp modelId="{F9CFE352-233A-4338-A48F-ACC636F8AC3A}">
      <dsp:nvSpPr>
        <dsp:cNvPr id="0" name=""/>
        <dsp:cNvSpPr/>
      </dsp:nvSpPr>
      <dsp:spPr>
        <a:xfrm rot="10800000">
          <a:off x="522374" y="1188132"/>
          <a:ext cx="7164163" cy="1188132"/>
        </a:xfrm>
        <a:prstGeom prst="trapezoid">
          <a:avLst>
            <a:gd name="adj" fmla="val 86364"/>
          </a:avLst>
        </a:prstGeom>
        <a:gradFill rotWithShape="0">
          <a:gsLst>
            <a:gs pos="0">
              <a:schemeClr val="accent3">
                <a:hueOff val="-1200000"/>
                <a:satOff val="-33333"/>
                <a:lumOff val="-32222"/>
                <a:alphaOff val="0"/>
                <a:tint val="50000"/>
                <a:satMod val="300000"/>
              </a:schemeClr>
            </a:gs>
            <a:gs pos="35000">
              <a:schemeClr val="accent3">
                <a:hueOff val="-1200000"/>
                <a:satOff val="-33333"/>
                <a:lumOff val="-32222"/>
                <a:alphaOff val="0"/>
                <a:tint val="37000"/>
                <a:satMod val="300000"/>
              </a:schemeClr>
            </a:gs>
            <a:gs pos="100000">
              <a:schemeClr val="accent3">
                <a:hueOff val="-1200000"/>
                <a:satOff val="-33333"/>
                <a:lumOff val="-3222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Установление объема гарантий и компенсаций работникам за работу во вредных условиях труда (повышенный размер оплаты труда, дополнительный оплачиваемый отпуск, сокращенная продолжительность рабочего времени)</a:t>
          </a:r>
          <a:endParaRPr lang="ru-RU" sz="1400" b="1" kern="1200" dirty="0"/>
        </a:p>
      </dsp:txBody>
      <dsp:txXfrm rot="-10800000">
        <a:off x="1776102" y="1188132"/>
        <a:ext cx="4656706" cy="1188132"/>
      </dsp:txXfrm>
    </dsp:sp>
    <dsp:sp modelId="{8D267866-546F-4B50-A3F2-42DC9557FA1D}">
      <dsp:nvSpPr>
        <dsp:cNvPr id="0" name=""/>
        <dsp:cNvSpPr/>
      </dsp:nvSpPr>
      <dsp:spPr>
        <a:xfrm rot="10800000">
          <a:off x="1044768" y="2376264"/>
          <a:ext cx="6119374" cy="1188132"/>
        </a:xfrm>
        <a:prstGeom prst="trapezoid">
          <a:avLst>
            <a:gd name="adj" fmla="val 86364"/>
          </a:avLst>
        </a:prstGeom>
        <a:gradFill rotWithShape="0">
          <a:gsLst>
            <a:gs pos="0">
              <a:schemeClr val="accent3">
                <a:hueOff val="-2400000"/>
                <a:satOff val="-66667"/>
                <a:lumOff val="-64445"/>
                <a:alphaOff val="0"/>
                <a:tint val="50000"/>
                <a:satMod val="300000"/>
              </a:schemeClr>
            </a:gs>
            <a:gs pos="35000">
              <a:schemeClr val="accent3">
                <a:hueOff val="-2400000"/>
                <a:satOff val="-66667"/>
                <a:lumOff val="-64445"/>
                <a:alphaOff val="0"/>
                <a:tint val="37000"/>
                <a:satMod val="300000"/>
              </a:schemeClr>
            </a:gs>
            <a:gs pos="100000">
              <a:schemeClr val="accent3">
                <a:hueOff val="-2400000"/>
                <a:satOff val="-66667"/>
                <a:lumOff val="-6444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Сохранение  работникам достигнутого по состоянию на декабрь 2013 г. объема предоставляемых гарантий и компенсаций, при условии их занятости во вредных условиях труда</a:t>
          </a:r>
          <a:endParaRPr lang="ru-RU" sz="1400" b="1" kern="1200" dirty="0"/>
        </a:p>
      </dsp:txBody>
      <dsp:txXfrm rot="-10800000">
        <a:off x="2115659" y="2376264"/>
        <a:ext cx="3977593" cy="1188132"/>
      </dsp:txXfrm>
    </dsp:sp>
    <dsp:sp modelId="{9FEAE7DB-7358-4B40-A4C7-481EA3434E31}">
      <dsp:nvSpPr>
        <dsp:cNvPr id="0" name=""/>
        <dsp:cNvSpPr/>
      </dsp:nvSpPr>
      <dsp:spPr>
        <a:xfrm rot="10800000">
          <a:off x="1492523" y="3564396"/>
          <a:ext cx="5223864" cy="1188132"/>
        </a:xfrm>
        <a:prstGeom prst="trapezoid">
          <a:avLst>
            <a:gd name="adj" fmla="val 86364"/>
          </a:avLst>
        </a:prstGeom>
        <a:gradFill rotWithShape="0">
          <a:gsLst>
            <a:gs pos="0">
              <a:schemeClr val="accent3">
                <a:hueOff val="-3600000"/>
                <a:satOff val="-100000"/>
                <a:lumOff val="-96667"/>
                <a:alphaOff val="0"/>
                <a:tint val="50000"/>
                <a:satMod val="300000"/>
              </a:schemeClr>
            </a:gs>
            <a:gs pos="35000">
              <a:schemeClr val="accent3">
                <a:hueOff val="-3600000"/>
                <a:satOff val="-100000"/>
                <a:lumOff val="-96667"/>
                <a:alphaOff val="0"/>
                <a:tint val="37000"/>
                <a:satMod val="300000"/>
              </a:schemeClr>
            </a:gs>
            <a:gs pos="100000">
              <a:schemeClr val="accent3">
                <a:hueOff val="-3600000"/>
                <a:satOff val="-100000"/>
                <a:lumOff val="-9666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Существенное усиление роли профессиональных                               союзов в сфере охраны труда</a:t>
          </a:r>
          <a:endParaRPr lang="ru-RU" sz="1400" kern="1200" dirty="0"/>
        </a:p>
      </dsp:txBody>
      <dsp:txXfrm rot="-10800000">
        <a:off x="1492523" y="3564396"/>
        <a:ext cx="5223864" cy="118813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C17806-C0E0-4316-9024-04446F654F5A}">
      <dsp:nvSpPr>
        <dsp:cNvPr id="0" name=""/>
        <dsp:cNvSpPr/>
      </dsp:nvSpPr>
      <dsp:spPr>
        <a:xfrm>
          <a:off x="2858064" y="0"/>
          <a:ext cx="2902576" cy="1652035"/>
        </a:xfrm>
        <a:prstGeom prst="ellipse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высшее образование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3283136" y="241935"/>
        <a:ext cx="2052432" cy="1168165"/>
      </dsp:txXfrm>
    </dsp:sp>
    <dsp:sp modelId="{644DB469-C205-4C40-A3D5-4D95AA5B8BE6}">
      <dsp:nvSpPr>
        <dsp:cNvPr id="0" name=""/>
        <dsp:cNvSpPr/>
      </dsp:nvSpPr>
      <dsp:spPr>
        <a:xfrm rot="1770170">
          <a:off x="5414295" y="1244730"/>
          <a:ext cx="255459" cy="5575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/>
        </a:p>
      </dsp:txBody>
      <dsp:txXfrm>
        <a:off x="5419264" y="1337371"/>
        <a:ext cx="178821" cy="334537"/>
      </dsp:txXfrm>
    </dsp:sp>
    <dsp:sp modelId="{66624927-5441-44A8-B5A1-BAB310BD166A}">
      <dsp:nvSpPr>
        <dsp:cNvPr id="0" name=""/>
        <dsp:cNvSpPr/>
      </dsp:nvSpPr>
      <dsp:spPr>
        <a:xfrm>
          <a:off x="5423377" y="1109459"/>
          <a:ext cx="3433606" cy="2636697"/>
        </a:xfrm>
        <a:prstGeom prst="ellipse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tx1"/>
              </a:solidFill>
            </a:rPr>
            <a:t>дополнительное образование в области специальной оценки условий труда</a:t>
          </a:r>
          <a:endParaRPr lang="ru-RU" sz="2200" b="1" kern="1200" dirty="0">
            <a:solidFill>
              <a:schemeClr val="tx1"/>
            </a:solidFill>
          </a:endParaRPr>
        </a:p>
      </dsp:txBody>
      <dsp:txXfrm>
        <a:off x="5926217" y="1495594"/>
        <a:ext cx="2427926" cy="1864427"/>
      </dsp:txXfrm>
    </dsp:sp>
    <dsp:sp modelId="{4734A66C-DF42-40A4-A689-395993EA2855}">
      <dsp:nvSpPr>
        <dsp:cNvPr id="0" name=""/>
        <dsp:cNvSpPr/>
      </dsp:nvSpPr>
      <dsp:spPr>
        <a:xfrm rot="7774201">
          <a:off x="5964570" y="3428734"/>
          <a:ext cx="236143" cy="5575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/>
        </a:p>
      </dsp:txBody>
      <dsp:txXfrm rot="10800000">
        <a:off x="6022556" y="3512941"/>
        <a:ext cx="165300" cy="334537"/>
      </dsp:txXfrm>
    </dsp:sp>
    <dsp:sp modelId="{E61B9703-DB09-4CED-9C57-5EA3A2F55158}">
      <dsp:nvSpPr>
        <dsp:cNvPr id="0" name=""/>
        <dsp:cNvSpPr/>
      </dsp:nvSpPr>
      <dsp:spPr>
        <a:xfrm>
          <a:off x="3672406" y="3820572"/>
          <a:ext cx="3268386" cy="1652035"/>
        </a:xfrm>
        <a:prstGeom prst="ellipse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опыт работы в области оценки условий труда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4151050" y="4062507"/>
        <a:ext cx="2311098" cy="1168165"/>
      </dsp:txXfrm>
    </dsp:sp>
    <dsp:sp modelId="{45F5C871-C349-4A5B-941D-32FD23C260C1}">
      <dsp:nvSpPr>
        <dsp:cNvPr id="0" name=""/>
        <dsp:cNvSpPr/>
      </dsp:nvSpPr>
      <dsp:spPr>
        <a:xfrm rot="10845869">
          <a:off x="3226662" y="4342160"/>
          <a:ext cx="315413" cy="5575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/>
        </a:p>
      </dsp:txBody>
      <dsp:txXfrm rot="10800000">
        <a:off x="3321282" y="4454303"/>
        <a:ext cx="220789" cy="334537"/>
      </dsp:txXfrm>
    </dsp:sp>
    <dsp:sp modelId="{7E983153-69C4-4F6A-9E3A-4CD483F225F7}">
      <dsp:nvSpPr>
        <dsp:cNvPr id="0" name=""/>
        <dsp:cNvSpPr/>
      </dsp:nvSpPr>
      <dsp:spPr>
        <a:xfrm>
          <a:off x="250044" y="3771969"/>
          <a:ext cx="2828234" cy="1652035"/>
        </a:xfrm>
        <a:prstGeom prst="ellipse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</a:rPr>
            <a:t>сертификат эксперта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664229" y="4013904"/>
        <a:ext cx="1999864" cy="1168165"/>
      </dsp:txXfrm>
    </dsp:sp>
    <dsp:sp modelId="{1558FC92-F17E-4C9D-A296-B8D121BBDE4D}">
      <dsp:nvSpPr>
        <dsp:cNvPr id="0" name=""/>
        <dsp:cNvSpPr/>
      </dsp:nvSpPr>
      <dsp:spPr>
        <a:xfrm rot="15839233">
          <a:off x="1401265" y="3225854"/>
          <a:ext cx="295467" cy="5575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/>
        </a:p>
      </dsp:txBody>
      <dsp:txXfrm rot="10800000">
        <a:off x="1450228" y="3381442"/>
        <a:ext cx="206827" cy="334537"/>
      </dsp:txXfrm>
    </dsp:sp>
    <dsp:sp modelId="{39F875E6-17D4-4824-9005-02EEE976DD48}">
      <dsp:nvSpPr>
        <dsp:cNvPr id="0" name=""/>
        <dsp:cNvSpPr/>
      </dsp:nvSpPr>
      <dsp:spPr>
        <a:xfrm>
          <a:off x="0" y="295937"/>
          <a:ext cx="2730929" cy="2932461"/>
        </a:xfrm>
        <a:prstGeom prst="ellipse">
          <a:avLst/>
        </a:prstGeom>
        <a:solidFill>
          <a:schemeClr val="accent4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bg1"/>
              </a:solidFill>
            </a:rPr>
            <a:t>медицинское образование (для не менее чем одного эксперта)</a:t>
          </a:r>
          <a:endParaRPr lang="ru-RU" sz="2200" b="1" kern="1200" dirty="0">
            <a:solidFill>
              <a:schemeClr val="bg1"/>
            </a:solidFill>
          </a:endParaRPr>
        </a:p>
      </dsp:txBody>
      <dsp:txXfrm>
        <a:off x="399935" y="725386"/>
        <a:ext cx="1931059" cy="2073563"/>
      </dsp:txXfrm>
    </dsp:sp>
    <dsp:sp modelId="{E88A856E-8DD5-43D1-A7F5-32F9E9274DD8}">
      <dsp:nvSpPr>
        <dsp:cNvPr id="0" name=""/>
        <dsp:cNvSpPr/>
      </dsp:nvSpPr>
      <dsp:spPr>
        <a:xfrm rot="20541566">
          <a:off x="2750805" y="1010339"/>
          <a:ext cx="204483" cy="5575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/>
        </a:p>
      </dsp:txBody>
      <dsp:txXfrm>
        <a:off x="2752247" y="1131146"/>
        <a:ext cx="143138" cy="33453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667F76-A1F4-49D6-8180-E0F83193815E}">
      <dsp:nvSpPr>
        <dsp:cNvPr id="0" name=""/>
        <dsp:cNvSpPr/>
      </dsp:nvSpPr>
      <dsp:spPr>
        <a:xfrm rot="16200000">
          <a:off x="-846203" y="846203"/>
          <a:ext cx="4381947" cy="2689540"/>
        </a:xfrm>
        <a:prstGeom prst="flowChartManualOperation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Физические факторы</a:t>
          </a:r>
          <a:endParaRPr lang="ru-RU" sz="2800" kern="1200" dirty="0"/>
        </a:p>
      </dsp:txBody>
      <dsp:txXfrm rot="5400000">
        <a:off x="1" y="876388"/>
        <a:ext cx="2689540" cy="2629169"/>
      </dsp:txXfrm>
    </dsp:sp>
    <dsp:sp modelId="{A261729E-DDA7-41D4-A9F4-FBCF84DA7973}">
      <dsp:nvSpPr>
        <dsp:cNvPr id="0" name=""/>
        <dsp:cNvSpPr/>
      </dsp:nvSpPr>
      <dsp:spPr>
        <a:xfrm rot="16200000">
          <a:off x="2111660" y="781775"/>
          <a:ext cx="4381947" cy="2818396"/>
        </a:xfrm>
        <a:prstGeom prst="flowChartManualOperation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Химические факторы</a:t>
          </a:r>
          <a:endParaRPr lang="ru-RU" sz="2800" kern="1200" dirty="0"/>
        </a:p>
      </dsp:txBody>
      <dsp:txXfrm rot="5400000">
        <a:off x="2893436" y="876388"/>
        <a:ext cx="2818396" cy="2629169"/>
      </dsp:txXfrm>
    </dsp:sp>
    <dsp:sp modelId="{5F8965EA-1BB4-445D-8472-368F08020FA4}">
      <dsp:nvSpPr>
        <dsp:cNvPr id="0" name=""/>
        <dsp:cNvSpPr/>
      </dsp:nvSpPr>
      <dsp:spPr>
        <a:xfrm rot="16200000">
          <a:off x="5157199" y="756883"/>
          <a:ext cx="4381947" cy="2868180"/>
        </a:xfrm>
        <a:prstGeom prst="flowChartManualOperation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Биологические факторы</a:t>
          </a:r>
          <a:endParaRPr lang="ru-RU" sz="2800" kern="1200" dirty="0"/>
        </a:p>
      </dsp:txBody>
      <dsp:txXfrm rot="5400000">
        <a:off x="5914083" y="876388"/>
        <a:ext cx="2868180" cy="2629169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61729E-DDA7-41D4-A9F4-FBCF84DA7973}">
      <dsp:nvSpPr>
        <dsp:cNvPr id="0" name=""/>
        <dsp:cNvSpPr/>
      </dsp:nvSpPr>
      <dsp:spPr>
        <a:xfrm rot="16200000">
          <a:off x="-72674" y="76230"/>
          <a:ext cx="4381947" cy="4229485"/>
        </a:xfrm>
        <a:prstGeom prst="flowChartManualOperation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0" tIns="0" rIns="254000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Тяжесть труда</a:t>
          </a:r>
          <a:endParaRPr lang="ru-RU" sz="4000" kern="1200" dirty="0"/>
        </a:p>
      </dsp:txBody>
      <dsp:txXfrm rot="5400000">
        <a:off x="3557" y="876388"/>
        <a:ext cx="4229485" cy="2629169"/>
      </dsp:txXfrm>
    </dsp:sp>
    <dsp:sp modelId="{5F8965EA-1BB4-445D-8472-368F08020FA4}">
      <dsp:nvSpPr>
        <dsp:cNvPr id="0" name=""/>
        <dsp:cNvSpPr/>
      </dsp:nvSpPr>
      <dsp:spPr>
        <a:xfrm rot="16200000">
          <a:off x="4460274" y="76230"/>
          <a:ext cx="4381947" cy="4229485"/>
        </a:xfrm>
        <a:prstGeom prst="flowChartManualOperation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0" tIns="0" rIns="254000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Напряженность труда</a:t>
          </a:r>
          <a:endParaRPr lang="ru-RU" sz="4000" kern="1200" dirty="0"/>
        </a:p>
      </dsp:txBody>
      <dsp:txXfrm rot="5400000">
        <a:off x="4536505" y="876388"/>
        <a:ext cx="4229485" cy="2629169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A58E9F-FB96-44C7-A62E-0E96261AE72F}">
      <dsp:nvSpPr>
        <dsp:cNvPr id="0" name=""/>
        <dsp:cNvSpPr/>
      </dsp:nvSpPr>
      <dsp:spPr>
        <a:xfrm rot="4598196">
          <a:off x="2019541" y="4048585"/>
          <a:ext cx="887207" cy="43637"/>
        </a:xfrm>
        <a:custGeom>
          <a:avLst/>
          <a:gdLst/>
          <a:ahLst/>
          <a:cxnLst/>
          <a:rect l="0" t="0" r="0" b="0"/>
          <a:pathLst>
            <a:path>
              <a:moveTo>
                <a:pt x="0" y="21818"/>
              </a:moveTo>
              <a:lnTo>
                <a:pt x="887207" y="2181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78E758-7FD0-446C-8C56-5725BB4A9F48}">
      <dsp:nvSpPr>
        <dsp:cNvPr id="0" name=""/>
        <dsp:cNvSpPr/>
      </dsp:nvSpPr>
      <dsp:spPr>
        <a:xfrm rot="679138">
          <a:off x="2906459" y="3248838"/>
          <a:ext cx="2325164" cy="43637"/>
        </a:xfrm>
        <a:custGeom>
          <a:avLst/>
          <a:gdLst/>
          <a:ahLst/>
          <a:cxnLst/>
          <a:rect l="0" t="0" r="0" b="0"/>
          <a:pathLst>
            <a:path>
              <a:moveTo>
                <a:pt x="0" y="21818"/>
              </a:moveTo>
              <a:lnTo>
                <a:pt x="2325164" y="2181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4FA0FB-C0C2-4620-ADCF-B2C69347C584}">
      <dsp:nvSpPr>
        <dsp:cNvPr id="0" name=""/>
        <dsp:cNvSpPr/>
      </dsp:nvSpPr>
      <dsp:spPr>
        <a:xfrm rot="20433572">
          <a:off x="2863328" y="2224466"/>
          <a:ext cx="2306321" cy="43637"/>
        </a:xfrm>
        <a:custGeom>
          <a:avLst/>
          <a:gdLst/>
          <a:ahLst/>
          <a:cxnLst/>
          <a:rect l="0" t="0" r="0" b="0"/>
          <a:pathLst>
            <a:path>
              <a:moveTo>
                <a:pt x="0" y="21818"/>
              </a:moveTo>
              <a:lnTo>
                <a:pt x="2306321" y="2181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4D70A5-2561-4751-8CF7-F0D83C563CBB}">
      <dsp:nvSpPr>
        <dsp:cNvPr id="0" name=""/>
        <dsp:cNvSpPr/>
      </dsp:nvSpPr>
      <dsp:spPr>
        <a:xfrm rot="16771288">
          <a:off x="2037570" y="1805628"/>
          <a:ext cx="649383" cy="43637"/>
        </a:xfrm>
        <a:custGeom>
          <a:avLst/>
          <a:gdLst/>
          <a:ahLst/>
          <a:cxnLst/>
          <a:rect l="0" t="0" r="0" b="0"/>
          <a:pathLst>
            <a:path>
              <a:moveTo>
                <a:pt x="0" y="21818"/>
              </a:moveTo>
              <a:lnTo>
                <a:pt x="649383" y="21818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CD8EB8-3309-4565-8C9B-A18812D75C2F}">
      <dsp:nvSpPr>
        <dsp:cNvPr id="0" name=""/>
        <dsp:cNvSpPr/>
      </dsp:nvSpPr>
      <dsp:spPr>
        <a:xfrm>
          <a:off x="0" y="1929000"/>
          <a:ext cx="3946445" cy="213020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53CBCD-D6D4-4E41-8BFB-CCE24A00706E}">
      <dsp:nvSpPr>
        <dsp:cNvPr id="0" name=""/>
        <dsp:cNvSpPr/>
      </dsp:nvSpPr>
      <dsp:spPr>
        <a:xfrm>
          <a:off x="265966" y="229822"/>
          <a:ext cx="4514146" cy="1278125"/>
        </a:xfrm>
        <a:prstGeom prst="ellipse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страховой тариф определяется страховщиками</a:t>
          </a:r>
          <a:endParaRPr lang="ru-RU" sz="2200" kern="1200" dirty="0"/>
        </a:p>
      </dsp:txBody>
      <dsp:txXfrm>
        <a:off x="927047" y="416999"/>
        <a:ext cx="3191984" cy="903771"/>
      </dsp:txXfrm>
    </dsp:sp>
    <dsp:sp modelId="{DF5F6F63-B20A-443C-80C9-CEDDD92D525C}">
      <dsp:nvSpPr>
        <dsp:cNvPr id="0" name=""/>
        <dsp:cNvSpPr/>
      </dsp:nvSpPr>
      <dsp:spPr>
        <a:xfrm>
          <a:off x="4786342" y="214313"/>
          <a:ext cx="3929902" cy="2133446"/>
        </a:xfrm>
        <a:prstGeom prst="ellipse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объект страхования – имущественные интересы</a:t>
          </a:r>
          <a:endParaRPr lang="ru-RU" sz="2400" kern="1200" dirty="0"/>
        </a:p>
      </dsp:txBody>
      <dsp:txXfrm>
        <a:off x="5361863" y="526749"/>
        <a:ext cx="2778860" cy="1508574"/>
      </dsp:txXfrm>
    </dsp:sp>
    <dsp:sp modelId="{ADE185E5-EDEB-477A-A77A-C0D4392015EA}">
      <dsp:nvSpPr>
        <dsp:cNvPr id="0" name=""/>
        <dsp:cNvSpPr/>
      </dsp:nvSpPr>
      <dsp:spPr>
        <a:xfrm>
          <a:off x="5124772" y="2714583"/>
          <a:ext cx="3578558" cy="2251085"/>
        </a:xfrm>
        <a:prstGeom prst="ellipse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страховой случай – судебное решение или признанный факт причинения ущерба</a:t>
          </a:r>
          <a:endParaRPr lang="ru-RU" sz="2400" kern="1200" dirty="0"/>
        </a:p>
      </dsp:txBody>
      <dsp:txXfrm>
        <a:off x="5648840" y="3044247"/>
        <a:ext cx="2530422" cy="1591757"/>
      </dsp:txXfrm>
    </dsp:sp>
    <dsp:sp modelId="{DACFF487-FB2F-4475-9F30-DECBFABD8731}">
      <dsp:nvSpPr>
        <dsp:cNvPr id="0" name=""/>
        <dsp:cNvSpPr/>
      </dsp:nvSpPr>
      <dsp:spPr>
        <a:xfrm>
          <a:off x="767921" y="4500067"/>
          <a:ext cx="3898217" cy="1278125"/>
        </a:xfrm>
        <a:prstGeom prst="ellipse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срок страхования – не менее 1 года</a:t>
          </a:r>
          <a:endParaRPr lang="ru-RU" sz="2400" kern="1200" dirty="0"/>
        </a:p>
      </dsp:txBody>
      <dsp:txXfrm>
        <a:off x="1338802" y="4687244"/>
        <a:ext cx="2756455" cy="903771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7138C1-2071-4119-88C8-0A3146100907}">
      <dsp:nvSpPr>
        <dsp:cNvPr id="0" name=""/>
        <dsp:cNvSpPr/>
      </dsp:nvSpPr>
      <dsp:spPr>
        <a:xfrm>
          <a:off x="0" y="1877"/>
          <a:ext cx="8136904" cy="1620165"/>
        </a:xfrm>
        <a:prstGeom prst="roundRect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НЕДОПУЩЕНИЕ КОНФЛИКТА ИНТЕРЕСОВ</a:t>
          </a:r>
          <a:endParaRPr lang="ru-RU" sz="3600" kern="1200" dirty="0"/>
        </a:p>
      </dsp:txBody>
      <dsp:txXfrm>
        <a:off x="79090" y="80967"/>
        <a:ext cx="7978724" cy="1461985"/>
      </dsp:txXfrm>
    </dsp:sp>
    <dsp:sp modelId="{E1220C2F-20D6-4204-AFA4-2E4A16CA8F8F}">
      <dsp:nvSpPr>
        <dsp:cNvPr id="0" name=""/>
        <dsp:cNvSpPr/>
      </dsp:nvSpPr>
      <dsp:spPr>
        <a:xfrm>
          <a:off x="0" y="1622042"/>
          <a:ext cx="8136904" cy="81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347" tIns="45720" rIns="256032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3600" kern="1200" dirty="0"/>
        </a:p>
      </dsp:txBody>
      <dsp:txXfrm>
        <a:off x="0" y="1622042"/>
        <a:ext cx="8136904" cy="81101"/>
      </dsp:txXfrm>
    </dsp:sp>
    <dsp:sp modelId="{A95E24D9-ADF1-4264-AF32-75E52BE007A9}">
      <dsp:nvSpPr>
        <dsp:cNvPr id="0" name=""/>
        <dsp:cNvSpPr/>
      </dsp:nvSpPr>
      <dsp:spPr>
        <a:xfrm>
          <a:off x="0" y="1703144"/>
          <a:ext cx="8136904" cy="1620165"/>
        </a:xfrm>
        <a:prstGeom prst="roundRect">
          <a:avLst/>
        </a:prstGeom>
        <a:solidFill>
          <a:schemeClr val="accent3">
            <a:hueOff val="-1800000"/>
            <a:satOff val="-50000"/>
            <a:lumOff val="-4833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baseline="0" dirty="0" smtClean="0"/>
            <a:t>ОГРАНИЧЕНИЕ</a:t>
          </a:r>
          <a:r>
            <a:rPr lang="ru-RU" sz="3600" kern="1200" dirty="0" smtClean="0"/>
            <a:t> </a:t>
          </a:r>
          <a:r>
            <a:rPr lang="ru-RU" sz="3000" kern="1200" baseline="0" dirty="0" smtClean="0"/>
            <a:t>КРУГА ЛИЦ, ПРОВОДЯЩИХ СПЕЦИАЛЬНУЮ ОЦЕНКУ УСЛОВИЙ ТРУДА</a:t>
          </a:r>
          <a:endParaRPr lang="ru-RU" sz="3000" kern="1200" baseline="0" dirty="0"/>
        </a:p>
      </dsp:txBody>
      <dsp:txXfrm>
        <a:off x="79090" y="1782234"/>
        <a:ext cx="7978724" cy="1461985"/>
      </dsp:txXfrm>
    </dsp:sp>
    <dsp:sp modelId="{386D37F6-A164-4CE3-ACA0-C16277461AAA}">
      <dsp:nvSpPr>
        <dsp:cNvPr id="0" name=""/>
        <dsp:cNvSpPr/>
      </dsp:nvSpPr>
      <dsp:spPr>
        <a:xfrm>
          <a:off x="0" y="3337415"/>
          <a:ext cx="8136904" cy="1620165"/>
        </a:xfrm>
        <a:prstGeom prst="roundRect">
          <a:avLst/>
        </a:prstGeom>
        <a:solidFill>
          <a:schemeClr val="accent3">
            <a:hueOff val="-3600000"/>
            <a:satOff val="-100000"/>
            <a:lumOff val="-9666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baseline="0" dirty="0" smtClean="0"/>
            <a:t>ДЕНЕЖНОЕ ВОЗНАГРАЖДЕНИЕ НЕ МОЖЕТ БЫТЬ В ЗАВИСИМОСТИ ОТ РЕЗУЛЬТАТОВ ОЦЕНКИ</a:t>
          </a:r>
          <a:endParaRPr lang="ru-RU" sz="3000" kern="1200" baseline="0" dirty="0"/>
        </a:p>
      </dsp:txBody>
      <dsp:txXfrm>
        <a:off x="79090" y="3416505"/>
        <a:ext cx="7978724" cy="1461985"/>
      </dsp:txXfrm>
    </dsp:sp>
    <dsp:sp modelId="{9D1DAEC4-864E-4551-8413-0E176BA048F8}">
      <dsp:nvSpPr>
        <dsp:cNvPr id="0" name=""/>
        <dsp:cNvSpPr/>
      </dsp:nvSpPr>
      <dsp:spPr>
        <a:xfrm>
          <a:off x="0" y="4957581"/>
          <a:ext cx="8136904" cy="81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347" tIns="45720" rIns="256032" bIns="4572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3600" kern="1200" dirty="0"/>
        </a:p>
      </dsp:txBody>
      <dsp:txXfrm>
        <a:off x="0" y="4957581"/>
        <a:ext cx="8136904" cy="81101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9DCE8F-1A22-4C5E-BBFC-93E5DFE98E35}">
      <dsp:nvSpPr>
        <dsp:cNvPr id="0" name=""/>
        <dsp:cNvSpPr/>
      </dsp:nvSpPr>
      <dsp:spPr>
        <a:xfrm>
          <a:off x="221295" y="760645"/>
          <a:ext cx="3624769" cy="26462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по запросам работников, профессиональных союзов, их объединений и иных уполномоченных работниками представительных органов, работодателей, их объединений</a:t>
          </a:r>
          <a:endParaRPr lang="ru-RU" sz="1700" kern="1200" dirty="0"/>
        </a:p>
      </dsp:txBody>
      <dsp:txXfrm>
        <a:off x="282194" y="821544"/>
        <a:ext cx="3502971" cy="1957433"/>
      </dsp:txXfrm>
    </dsp:sp>
    <dsp:sp modelId="{68F6E653-0BE9-4D5B-895B-890C4707AE71}">
      <dsp:nvSpPr>
        <dsp:cNvPr id="0" name=""/>
        <dsp:cNvSpPr/>
      </dsp:nvSpPr>
      <dsp:spPr>
        <a:xfrm rot="21044046" flipV="1">
          <a:off x="5868034" y="2163703"/>
          <a:ext cx="1479506" cy="368063"/>
        </a:xfrm>
        <a:prstGeom prst="circularArrow">
          <a:avLst>
            <a:gd name="adj1" fmla="val 2073"/>
            <a:gd name="adj2" fmla="val 248785"/>
            <a:gd name="adj3" fmla="val 2052384"/>
            <a:gd name="adj4" fmla="val 9052578"/>
            <a:gd name="adj5" fmla="val 2419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CAFA29-8DF6-401A-A55F-65FF424397DD}">
      <dsp:nvSpPr>
        <dsp:cNvPr id="0" name=""/>
        <dsp:cNvSpPr/>
      </dsp:nvSpPr>
      <dsp:spPr>
        <a:xfrm>
          <a:off x="677679" y="2814400"/>
          <a:ext cx="2851948" cy="113412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за счет средств заявителя</a:t>
          </a:r>
          <a:endParaRPr lang="ru-RU" sz="2500" kern="1200" dirty="0"/>
        </a:p>
      </dsp:txBody>
      <dsp:txXfrm>
        <a:off x="710896" y="2847617"/>
        <a:ext cx="2785514" cy="1067692"/>
      </dsp:txXfrm>
    </dsp:sp>
    <dsp:sp modelId="{DE763130-1FC5-4C59-B786-E615BFE0B6D5}">
      <dsp:nvSpPr>
        <dsp:cNvPr id="0" name=""/>
        <dsp:cNvSpPr/>
      </dsp:nvSpPr>
      <dsp:spPr>
        <a:xfrm>
          <a:off x="4380127" y="760652"/>
          <a:ext cx="4227828" cy="26555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3600000"/>
              <a:satOff val="29267"/>
              <a:lumOff val="839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по представлению Роструда или его территориальных органов в связи с проводимыми мероприятиями по государственному контролю (надзору) за соблюдением требований настоящего Федерального закона</a:t>
          </a:r>
          <a:endParaRPr lang="ru-RU" sz="1700" kern="1200" dirty="0"/>
        </a:p>
      </dsp:txBody>
      <dsp:txXfrm>
        <a:off x="4441239" y="1390817"/>
        <a:ext cx="4105604" cy="1964305"/>
      </dsp:txXfrm>
    </dsp:sp>
    <dsp:sp modelId="{DFD05700-2E02-45A8-9D2C-34F19D5253E4}">
      <dsp:nvSpPr>
        <dsp:cNvPr id="0" name=""/>
        <dsp:cNvSpPr/>
      </dsp:nvSpPr>
      <dsp:spPr>
        <a:xfrm>
          <a:off x="5140763" y="228193"/>
          <a:ext cx="2851948" cy="1134126"/>
        </a:xfrm>
        <a:prstGeom prst="roundRect">
          <a:avLst>
            <a:gd name="adj" fmla="val 100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за счет средств федерального бюджета</a:t>
          </a:r>
          <a:endParaRPr lang="ru-RU" sz="2500" kern="1200" dirty="0"/>
        </a:p>
      </dsp:txBody>
      <dsp:txXfrm>
        <a:off x="5173980" y="261410"/>
        <a:ext cx="2785514" cy="1067692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9D5B4D-357C-4177-B826-0E164747FA23}">
      <dsp:nvSpPr>
        <dsp:cNvPr id="0" name=""/>
        <dsp:cNvSpPr/>
      </dsp:nvSpPr>
      <dsp:spPr>
        <a:xfrm>
          <a:off x="1528862" y="315125"/>
          <a:ext cx="3578647" cy="3578647"/>
        </a:xfrm>
        <a:prstGeom prst="blockArc">
          <a:avLst>
            <a:gd name="adj1" fmla="val 12326215"/>
            <a:gd name="adj2" fmla="val 17525443"/>
            <a:gd name="adj3" fmla="val 4526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658020-71FC-483E-988F-E6BE4DC214F0}">
      <dsp:nvSpPr>
        <dsp:cNvPr id="0" name=""/>
        <dsp:cNvSpPr/>
      </dsp:nvSpPr>
      <dsp:spPr>
        <a:xfrm>
          <a:off x="1494328" y="383799"/>
          <a:ext cx="3578647" cy="3578647"/>
        </a:xfrm>
        <a:prstGeom prst="blockArc">
          <a:avLst>
            <a:gd name="adj1" fmla="val 8791539"/>
            <a:gd name="adj2" fmla="val 12477331"/>
            <a:gd name="adj3" fmla="val 4526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6B6338-4F63-44BF-9302-376762053347}">
      <dsp:nvSpPr>
        <dsp:cNvPr id="0" name=""/>
        <dsp:cNvSpPr/>
      </dsp:nvSpPr>
      <dsp:spPr>
        <a:xfrm>
          <a:off x="1598304" y="563360"/>
          <a:ext cx="3578647" cy="3578647"/>
        </a:xfrm>
        <a:prstGeom prst="blockArc">
          <a:avLst>
            <a:gd name="adj1" fmla="val 4119883"/>
            <a:gd name="adj2" fmla="val 9199653"/>
            <a:gd name="adj3" fmla="val 4526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472FBB-8E60-4B3E-81D9-75983B44407A}">
      <dsp:nvSpPr>
        <dsp:cNvPr id="0" name=""/>
        <dsp:cNvSpPr/>
      </dsp:nvSpPr>
      <dsp:spPr>
        <a:xfrm>
          <a:off x="2882114" y="567807"/>
          <a:ext cx="3578647" cy="3578647"/>
        </a:xfrm>
        <a:prstGeom prst="blockArc">
          <a:avLst>
            <a:gd name="adj1" fmla="val 1563340"/>
            <a:gd name="adj2" fmla="val 6703933"/>
            <a:gd name="adj3" fmla="val 4526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97AA83-5BD9-4560-AEA9-56E4E3F2BC26}">
      <dsp:nvSpPr>
        <dsp:cNvPr id="0" name=""/>
        <dsp:cNvSpPr/>
      </dsp:nvSpPr>
      <dsp:spPr>
        <a:xfrm>
          <a:off x="2959306" y="426758"/>
          <a:ext cx="3578647" cy="3578647"/>
        </a:xfrm>
        <a:prstGeom prst="blockArc">
          <a:avLst>
            <a:gd name="adj1" fmla="val 19826348"/>
            <a:gd name="adj2" fmla="val 1879521"/>
            <a:gd name="adj3" fmla="val 4526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255953-C3D5-4A33-9CD2-B6661451EE8C}">
      <dsp:nvSpPr>
        <dsp:cNvPr id="0" name=""/>
        <dsp:cNvSpPr/>
      </dsp:nvSpPr>
      <dsp:spPr>
        <a:xfrm>
          <a:off x="2891784" y="295008"/>
          <a:ext cx="3578647" cy="3578647"/>
        </a:xfrm>
        <a:prstGeom prst="blockArc">
          <a:avLst>
            <a:gd name="adj1" fmla="val 14773083"/>
            <a:gd name="adj2" fmla="val 20117450"/>
            <a:gd name="adj3" fmla="val 4526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2782EE-65DB-4089-99DD-A3BAFD4A09EF}">
      <dsp:nvSpPr>
        <dsp:cNvPr id="0" name=""/>
        <dsp:cNvSpPr/>
      </dsp:nvSpPr>
      <dsp:spPr>
        <a:xfrm>
          <a:off x="2112910" y="1023880"/>
          <a:ext cx="3677976" cy="2273867"/>
        </a:xfrm>
        <a:prstGeom prst="ellipse">
          <a:avLst/>
        </a:prstGeom>
        <a:solidFill>
          <a:schemeClr val="accent1">
            <a:hueOff val="0"/>
            <a:satOff val="0"/>
            <a:lum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1" kern="1200" dirty="0" smtClean="0">
              <a:solidFill>
                <a:schemeClr val="tx1"/>
              </a:solidFill>
            </a:rPr>
            <a:t>Физические факторы</a:t>
          </a:r>
          <a:endParaRPr lang="ru-RU" sz="3200" b="1" i="1" kern="1200" dirty="0">
            <a:solidFill>
              <a:schemeClr val="tx1"/>
            </a:solidFill>
          </a:endParaRPr>
        </a:p>
      </dsp:txBody>
      <dsp:txXfrm>
        <a:off x="2651537" y="1356880"/>
        <a:ext cx="2600722" cy="1607867"/>
      </dsp:txXfrm>
    </dsp:sp>
    <dsp:sp modelId="{228BE428-E859-4364-BB3C-F9F911F72680}">
      <dsp:nvSpPr>
        <dsp:cNvPr id="0" name=""/>
        <dsp:cNvSpPr/>
      </dsp:nvSpPr>
      <dsp:spPr>
        <a:xfrm>
          <a:off x="2614942" y="-328401"/>
          <a:ext cx="2721870" cy="1624795"/>
        </a:xfrm>
        <a:prstGeom prst="ellipse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1">
                  <a:lumMod val="50000"/>
                </a:schemeClr>
              </a:solidFill>
            </a:rPr>
            <a:t>Параметры микроклимата</a:t>
          </a:r>
          <a:endParaRPr lang="ru-RU" sz="20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3013551" y="-90455"/>
        <a:ext cx="1924652" cy="1148903"/>
      </dsp:txXfrm>
    </dsp:sp>
    <dsp:sp modelId="{C87917C0-F4E1-4073-BD3E-8E1E3CB9710A}">
      <dsp:nvSpPr>
        <dsp:cNvPr id="0" name=""/>
        <dsp:cNvSpPr/>
      </dsp:nvSpPr>
      <dsp:spPr>
        <a:xfrm>
          <a:off x="4738106" y="447827"/>
          <a:ext cx="3063434" cy="181094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solidFill>
                <a:schemeClr val="accent1">
                  <a:lumMod val="50000"/>
                </a:schemeClr>
              </a:solidFill>
            </a:rPr>
            <a:t>Виброакустические</a:t>
          </a: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</a:rPr>
            <a:t> факторы</a:t>
          </a:r>
          <a:endParaRPr lang="ru-RU" sz="18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5186736" y="713033"/>
        <a:ext cx="2166174" cy="1280528"/>
      </dsp:txXfrm>
    </dsp:sp>
    <dsp:sp modelId="{D23CB715-4051-4F3D-8810-B66345B73309}">
      <dsp:nvSpPr>
        <dsp:cNvPr id="0" name=""/>
        <dsp:cNvSpPr/>
      </dsp:nvSpPr>
      <dsp:spPr>
        <a:xfrm>
          <a:off x="4921222" y="2248028"/>
          <a:ext cx="2642626" cy="175453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Ионизирующие излучения</a:t>
          </a:r>
          <a:endParaRPr lang="ru-RU" sz="2000" kern="1200" dirty="0"/>
        </a:p>
      </dsp:txBody>
      <dsp:txXfrm>
        <a:off x="5308226" y="2504974"/>
        <a:ext cx="1868618" cy="1240645"/>
      </dsp:txXfrm>
    </dsp:sp>
    <dsp:sp modelId="{CBC2F409-D66D-4A83-BD0C-67F8C5DFCB9A}">
      <dsp:nvSpPr>
        <dsp:cNvPr id="0" name=""/>
        <dsp:cNvSpPr/>
      </dsp:nvSpPr>
      <dsp:spPr>
        <a:xfrm>
          <a:off x="2376266" y="3010645"/>
          <a:ext cx="3295263" cy="1942043"/>
        </a:xfrm>
        <a:prstGeom prst="ellipse">
          <a:avLst/>
        </a:prstGeom>
        <a:gradFill rotWithShape="0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Неионизирующие излучения</a:t>
          </a:r>
          <a:endParaRPr lang="ru-RU" sz="2000" kern="1200" dirty="0"/>
        </a:p>
      </dsp:txBody>
      <dsp:txXfrm>
        <a:off x="2858846" y="3295051"/>
        <a:ext cx="2330103" cy="1373231"/>
      </dsp:txXfrm>
    </dsp:sp>
    <dsp:sp modelId="{A0E14EE3-72DB-4EC5-B742-2DBAAFB710A0}">
      <dsp:nvSpPr>
        <dsp:cNvPr id="0" name=""/>
        <dsp:cNvSpPr/>
      </dsp:nvSpPr>
      <dsp:spPr>
        <a:xfrm>
          <a:off x="672757" y="2248021"/>
          <a:ext cx="2304267" cy="177939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Параметры световой среды</a:t>
          </a:r>
          <a:endParaRPr lang="ru-RU" sz="2000" kern="1200" dirty="0"/>
        </a:p>
      </dsp:txBody>
      <dsp:txXfrm>
        <a:off x="1010209" y="2508607"/>
        <a:ext cx="1629363" cy="1258221"/>
      </dsp:txXfrm>
    </dsp:sp>
    <dsp:sp modelId="{706005DD-41FF-4832-B181-3087366BFB74}">
      <dsp:nvSpPr>
        <dsp:cNvPr id="0" name=""/>
        <dsp:cNvSpPr/>
      </dsp:nvSpPr>
      <dsp:spPr>
        <a:xfrm>
          <a:off x="368266" y="447818"/>
          <a:ext cx="2741237" cy="181095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Аэрозоли преимущественно </a:t>
          </a:r>
          <a:r>
            <a:rPr lang="ru-RU" sz="1600" kern="1200" dirty="0" err="1" smtClean="0"/>
            <a:t>фиброгенного</a:t>
          </a:r>
          <a:r>
            <a:rPr lang="ru-RU" sz="1600" kern="1200" dirty="0" smtClean="0"/>
            <a:t> действия </a:t>
          </a:r>
          <a:r>
            <a:rPr lang="ru-RU" sz="2000" kern="1200" dirty="0" smtClean="0"/>
            <a:t>(АПФД)</a:t>
          </a:r>
          <a:endParaRPr lang="ru-RU" sz="2000" kern="1200" dirty="0"/>
        </a:p>
      </dsp:txBody>
      <dsp:txXfrm>
        <a:off x="769711" y="713026"/>
        <a:ext cx="1938347" cy="12805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F0BD29-41F4-4BD8-B253-2B3C2F3E11FC}">
      <dsp:nvSpPr>
        <dsp:cNvPr id="0" name=""/>
        <dsp:cNvSpPr/>
      </dsp:nvSpPr>
      <dsp:spPr>
        <a:xfrm>
          <a:off x="0" y="590868"/>
          <a:ext cx="1277825" cy="5169771"/>
        </a:xfrm>
        <a:prstGeom prst="triangle">
          <a:avLst/>
        </a:prstGeom>
        <a:solidFill>
          <a:schemeClr val="accent4">
            <a:lumMod val="60000"/>
            <a:lumOff val="40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2BC2F5-4ADC-424D-AF48-999FE8FB262B}">
      <dsp:nvSpPr>
        <dsp:cNvPr id="0" name=""/>
        <dsp:cNvSpPr/>
      </dsp:nvSpPr>
      <dsp:spPr>
        <a:xfrm>
          <a:off x="0" y="237740"/>
          <a:ext cx="8712956" cy="38599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2"/>
              </a:solidFill>
            </a:rPr>
            <a:t>Проект федерального закона о специальной оценке условий труда</a:t>
          </a:r>
          <a:endParaRPr lang="ru-RU" sz="1800" kern="1200" dirty="0">
            <a:solidFill>
              <a:schemeClr val="tx2"/>
            </a:solidFill>
          </a:endParaRPr>
        </a:p>
      </dsp:txBody>
      <dsp:txXfrm>
        <a:off x="18843" y="256583"/>
        <a:ext cx="8675270" cy="348312"/>
      </dsp:txXfrm>
    </dsp:sp>
    <dsp:sp modelId="{1A8C6C02-BF11-4E6A-BD62-1415D2B7A8ED}">
      <dsp:nvSpPr>
        <dsp:cNvPr id="0" name=""/>
        <dsp:cNvSpPr/>
      </dsp:nvSpPr>
      <dsp:spPr>
        <a:xfrm>
          <a:off x="5" y="813236"/>
          <a:ext cx="8712956" cy="110446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2"/>
              </a:solidFill>
            </a:rPr>
            <a:t>Поправки в Трудовой кодекс Российской Федерации и иные законодательные акты в части определения специальной оценки условий труда как основания для решения вопроса о предоставлении работнику гарантий и компенсаций в связи с работой во вредных или опасных условиях труда</a:t>
          </a:r>
          <a:endParaRPr lang="ru-RU" sz="1800" kern="1200" dirty="0">
            <a:solidFill>
              <a:schemeClr val="tx2"/>
            </a:solidFill>
          </a:endParaRPr>
        </a:p>
      </dsp:txBody>
      <dsp:txXfrm>
        <a:off x="53921" y="867152"/>
        <a:ext cx="8605124" cy="996637"/>
      </dsp:txXfrm>
    </dsp:sp>
    <dsp:sp modelId="{D49ED5E5-E24C-401D-9A66-3E7757FCE306}">
      <dsp:nvSpPr>
        <dsp:cNvPr id="0" name=""/>
        <dsp:cNvSpPr/>
      </dsp:nvSpPr>
      <dsp:spPr>
        <a:xfrm>
          <a:off x="5" y="2082564"/>
          <a:ext cx="8712956" cy="104456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chemeClr val="tx2"/>
              </a:solidFill>
            </a:rPr>
            <a:t>Поправки в законодательство о страховых взносах в ПФР в части дифференциации тарифов дополнительных страховых взносов в ПФР в зависимости от выявленного по результатам специальной оценки условий труда класса условий труда</a:t>
          </a:r>
          <a:endParaRPr lang="ru-RU" sz="1800" kern="1200" dirty="0">
            <a:solidFill>
              <a:schemeClr val="tx2"/>
            </a:solidFill>
          </a:endParaRPr>
        </a:p>
      </dsp:txBody>
      <dsp:txXfrm>
        <a:off x="50996" y="2133555"/>
        <a:ext cx="8610974" cy="942581"/>
      </dsp:txXfrm>
    </dsp:sp>
    <dsp:sp modelId="{2526CC7C-823C-47AE-A55C-826CA9D395FF}">
      <dsp:nvSpPr>
        <dsp:cNvPr id="0" name=""/>
        <dsp:cNvSpPr/>
      </dsp:nvSpPr>
      <dsp:spPr>
        <a:xfrm>
          <a:off x="5" y="3267924"/>
          <a:ext cx="8712956" cy="123947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chemeClr val="tx2"/>
              </a:solidFill>
            </a:rPr>
            <a:t>Поправки в пенсионное законодательство в части определения условий пенсионного обеспечения работников, за которых осуществляется уплата дополнительных взносов в ПФР, а также особенности сохранения и учета прав работников, осуществляющих трудовую деятельность на рабочих местах,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chemeClr val="tx2"/>
              </a:solidFill>
            </a:rPr>
            <a:t>включенных в Списки № 1 и № 2</a:t>
          </a:r>
          <a:endParaRPr lang="ru-RU" sz="1800" b="1" kern="1200" dirty="0">
            <a:solidFill>
              <a:schemeClr val="tx2"/>
            </a:solidFill>
          </a:endParaRPr>
        </a:p>
      </dsp:txBody>
      <dsp:txXfrm>
        <a:off x="60511" y="3328430"/>
        <a:ext cx="8591944" cy="1118464"/>
      </dsp:txXfrm>
    </dsp:sp>
    <dsp:sp modelId="{B707244C-CDA6-4922-B69E-BDE0C05A33FF}">
      <dsp:nvSpPr>
        <dsp:cNvPr id="0" name=""/>
        <dsp:cNvSpPr/>
      </dsp:nvSpPr>
      <dsp:spPr>
        <a:xfrm>
          <a:off x="53556" y="4673788"/>
          <a:ext cx="8659411" cy="73297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2"/>
              </a:solidFill>
            </a:rPr>
            <a:t>Нормативные правовые акты Правительства России и Минтруда России, конкретизирующие условия, порядок проведения специальной оценки условий труда, предоставления гарантий и компенсаций</a:t>
          </a:r>
          <a:endParaRPr lang="ru-RU" sz="1800" kern="1200" dirty="0">
            <a:solidFill>
              <a:schemeClr val="tx2"/>
            </a:solidFill>
          </a:endParaRPr>
        </a:p>
      </dsp:txBody>
      <dsp:txXfrm>
        <a:off x="89337" y="4709569"/>
        <a:ext cx="8587849" cy="661409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081253-BAEF-44AA-B387-E567066A39C1}">
      <dsp:nvSpPr>
        <dsp:cNvPr id="0" name=""/>
        <dsp:cNvSpPr/>
      </dsp:nvSpPr>
      <dsp:spPr>
        <a:xfrm>
          <a:off x="0" y="1898672"/>
          <a:ext cx="8424936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527F3C-4EB1-46EA-B8F1-C8DF0521632D}">
      <dsp:nvSpPr>
        <dsp:cNvPr id="0" name=""/>
        <dsp:cNvSpPr/>
      </dsp:nvSpPr>
      <dsp:spPr>
        <a:xfrm>
          <a:off x="360041" y="20800"/>
          <a:ext cx="8021604" cy="23876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910" tIns="0" rIns="22291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</a:rPr>
            <a:t>Требуется придание гибкости системе предоставления гарантий и компенсаций в части установления возможности их замены денежной компенсацией на основе отраслевого соглашения и коллективного договора, при наличии письменного согласия работника</a:t>
          </a:r>
          <a:endParaRPr lang="ru-RU" sz="2400" b="1" kern="1200" dirty="0">
            <a:solidFill>
              <a:schemeClr val="bg1"/>
            </a:solidFill>
          </a:endParaRPr>
        </a:p>
      </dsp:txBody>
      <dsp:txXfrm>
        <a:off x="476596" y="137355"/>
        <a:ext cx="7788494" cy="215452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764B0A-3855-4421-8144-FA2A4FCB9CFD}">
      <dsp:nvSpPr>
        <dsp:cNvPr id="0" name=""/>
        <dsp:cNvSpPr/>
      </dsp:nvSpPr>
      <dsp:spPr>
        <a:xfrm rot="5400000">
          <a:off x="3499583" y="-28803"/>
          <a:ext cx="4752539" cy="5530214"/>
        </a:xfrm>
        <a:prstGeom prst="round2SameRect">
          <a:avLst/>
        </a:prstGeom>
        <a:solidFill>
          <a:schemeClr val="accent5">
            <a:lumMod val="60000"/>
            <a:lumOff val="40000"/>
            <a:alpha val="9000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Об утверждении </a:t>
          </a:r>
          <a:r>
            <a:rPr lang="ru-RU" sz="1800" b="1" kern="1200" dirty="0" smtClean="0"/>
            <a:t>Перечня рабочих</a:t>
          </a:r>
          <a:r>
            <a:rPr lang="ru-RU" sz="1800" kern="1200" dirty="0" smtClean="0"/>
            <a:t> мест в организациях, </a:t>
          </a:r>
          <a:r>
            <a:rPr lang="ru-RU" sz="1800" b="1" kern="1200" dirty="0" smtClean="0"/>
            <a:t>осуществляющих отдельные виды деятельности</a:t>
          </a:r>
          <a:r>
            <a:rPr lang="ru-RU" sz="1800" kern="1200" dirty="0" smtClean="0"/>
            <a:t>, на которых специальная оценка условий труда проводится с учетом особенностей</a:t>
          </a:r>
          <a:endParaRPr lang="ru-RU" sz="1800" kern="1200" dirty="0"/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Об утверждении </a:t>
          </a:r>
          <a:r>
            <a:rPr lang="ru-RU" sz="1800" b="1" kern="1200" dirty="0" smtClean="0"/>
            <a:t>Порядка формирования и ведения реестра организаций</a:t>
          </a:r>
          <a:r>
            <a:rPr lang="ru-RU" sz="1800" kern="1200" dirty="0" smtClean="0"/>
            <a:t>, проводящих специальную оценку условий труда</a:t>
          </a:r>
          <a:endParaRPr lang="ru-RU" sz="1800" kern="1200" dirty="0"/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Об утверждении </a:t>
          </a:r>
          <a:r>
            <a:rPr lang="ru-RU" sz="1800" b="1" kern="1200" dirty="0" smtClean="0"/>
            <a:t>Порядка аттестации физических лиц на право выполнения работ по специальной оценке</a:t>
          </a:r>
          <a:r>
            <a:rPr lang="ru-RU" sz="1800" kern="1200" dirty="0" smtClean="0"/>
            <a:t> условий труда</a:t>
          </a:r>
          <a:endParaRPr lang="ru-RU" sz="1800" kern="1200" dirty="0"/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О </a:t>
          </a:r>
          <a:r>
            <a:rPr lang="ru-RU" sz="1800" b="1" kern="1200" dirty="0" smtClean="0"/>
            <a:t>внесении изменений и отмене </a:t>
          </a:r>
          <a:r>
            <a:rPr lang="ru-RU" sz="1800" kern="1200" dirty="0" smtClean="0"/>
            <a:t>некоторых актов Правительства Российской Федерации</a:t>
          </a:r>
          <a:endParaRPr lang="ru-RU" sz="1800" kern="1200" dirty="0"/>
        </a:p>
      </dsp:txBody>
      <dsp:txXfrm rot="-5400000">
        <a:off x="3110746" y="592034"/>
        <a:ext cx="5298214" cy="4288539"/>
      </dsp:txXfrm>
    </dsp:sp>
    <dsp:sp modelId="{68E80A5F-0C52-4708-B250-B2CD40D0549D}">
      <dsp:nvSpPr>
        <dsp:cNvPr id="0" name=""/>
        <dsp:cNvSpPr/>
      </dsp:nvSpPr>
      <dsp:spPr>
        <a:xfrm>
          <a:off x="0" y="648082"/>
          <a:ext cx="3110745" cy="4176442"/>
        </a:xfrm>
        <a:prstGeom prst="roundRect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Постановления Правительства Российской Федерации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151854" y="799936"/>
        <a:ext cx="2807037" cy="387273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A3E1B2-E188-4317-AB1A-A3A8884D941D}">
      <dsp:nvSpPr>
        <dsp:cNvPr id="0" name=""/>
        <dsp:cNvSpPr/>
      </dsp:nvSpPr>
      <dsp:spPr>
        <a:xfrm rot="5400000">
          <a:off x="2526691" y="-712011"/>
          <a:ext cx="5400591" cy="6824622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1300" kern="1200" dirty="0"/>
        </a:p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400" kern="1200" dirty="0" smtClean="0"/>
            <a:t>Об утверждении </a:t>
          </a:r>
          <a:r>
            <a:rPr lang="ru-RU" sz="1400" b="1" kern="1200" dirty="0" smtClean="0"/>
            <a:t>формы декларации соответствия </a:t>
          </a:r>
          <a:r>
            <a:rPr lang="ru-RU" sz="1400" kern="1200" dirty="0" smtClean="0"/>
            <a:t>условий труда государственным нормативным требованиям охраны, Порядка оформления декларации соответствия условий труда государственным нормативным требованиям охраны труда и Порядка ведения реестра деклараций соответствия условий труда государственным нормативным требованиям охраны труда</a:t>
          </a:r>
          <a:endParaRPr lang="ru-RU" sz="1400" kern="1200" dirty="0"/>
        </a:p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400" kern="1200" dirty="0" smtClean="0"/>
            <a:t>Об утверждении </a:t>
          </a:r>
          <a:r>
            <a:rPr lang="ru-RU" sz="1400" b="1" kern="1200" dirty="0" smtClean="0"/>
            <a:t>формы бланка сертификата эксперта </a:t>
          </a:r>
          <a:r>
            <a:rPr lang="ru-RU" sz="1400" kern="1200" dirty="0" smtClean="0"/>
            <a:t>на право выполнения работ по специальной оценке условий труда, технических требований и инструкции по заполнению бланка сертификата эксперта на право выполнения работ по специальной оценке условий труда и Порядка формирования и ведения реестра лиц, имеющих сертификат эксперта на право выполнения работ по специальной оценке условий труда</a:t>
          </a:r>
          <a:endParaRPr lang="ru-RU" sz="1400" kern="1200" dirty="0"/>
        </a:p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400" kern="1200" dirty="0" smtClean="0"/>
            <a:t>Об утверждении </a:t>
          </a:r>
          <a:r>
            <a:rPr lang="ru-RU" sz="1400" b="1" kern="1200" dirty="0" smtClean="0"/>
            <a:t>Порядка проведения экспертизы качества </a:t>
          </a:r>
          <a:r>
            <a:rPr lang="ru-RU" sz="1400" kern="1200" dirty="0" smtClean="0"/>
            <a:t>специальной оценки условий труда</a:t>
          </a:r>
          <a:endParaRPr lang="ru-RU" sz="1400" kern="1200" dirty="0"/>
        </a:p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400" kern="1200" dirty="0" smtClean="0"/>
            <a:t>Об утверждении </a:t>
          </a:r>
          <a:r>
            <a:rPr lang="ru-RU" sz="1400" b="1" kern="1200" dirty="0" smtClean="0"/>
            <a:t>Методики проведения специальной оценки условий труда</a:t>
          </a:r>
          <a:r>
            <a:rPr lang="ru-RU" sz="1400" kern="1200" dirty="0" smtClean="0"/>
            <a:t>, </a:t>
          </a:r>
          <a:r>
            <a:rPr lang="ru-RU" sz="1400" b="1" kern="1200" dirty="0" smtClean="0"/>
            <a:t>Классификатора вредных и опасных факторов </a:t>
          </a:r>
          <a:r>
            <a:rPr lang="ru-RU" sz="1400" kern="1200" dirty="0" smtClean="0"/>
            <a:t>производственной среды и трудового процесса, формы отчета комиссии по проведению специальной оценки условий труда и инструкции по ее заполнению</a:t>
          </a:r>
          <a:endParaRPr lang="ru-RU" sz="1400" kern="1200" dirty="0"/>
        </a:p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400" b="1" kern="1200" dirty="0" smtClean="0"/>
            <a:t>О внесении изменений и признании утратившими силу </a:t>
          </a:r>
          <a:r>
            <a:rPr lang="ru-RU" sz="1400" kern="1200" dirty="0" smtClean="0"/>
            <a:t>некоторых нормативных правовых актов Министерства труда и социального развития Российской Федерации, Министерства здравоохранения и социального развития Российской Федерации, Министерства труда и социальной защиты Российской Федерации</a:t>
          </a: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1300" kern="1200" dirty="0"/>
        </a:p>
      </dsp:txBody>
      <dsp:txXfrm rot="-5400000">
        <a:off x="1814676" y="263639"/>
        <a:ext cx="6560987" cy="4873321"/>
      </dsp:txXfrm>
    </dsp:sp>
    <dsp:sp modelId="{E64E13E2-0CE1-4274-8DE7-7C2E08811137}">
      <dsp:nvSpPr>
        <dsp:cNvPr id="0" name=""/>
        <dsp:cNvSpPr/>
      </dsp:nvSpPr>
      <dsp:spPr>
        <a:xfrm>
          <a:off x="884" y="5274"/>
          <a:ext cx="1813013" cy="53953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Приказы Минтруда России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89388" y="93778"/>
        <a:ext cx="1636005" cy="521831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1FFFA5-B989-4464-8046-AD77E303CEAA}">
      <dsp:nvSpPr>
        <dsp:cNvPr id="0" name=""/>
        <dsp:cNvSpPr/>
      </dsp:nvSpPr>
      <dsp:spPr>
        <a:xfrm>
          <a:off x="55949" y="27294"/>
          <a:ext cx="8548793" cy="772011"/>
        </a:xfrm>
        <a:prstGeom prst="roundRect">
          <a:avLst>
            <a:gd name="adj" fmla="val 10000"/>
          </a:avLst>
        </a:prstGeom>
        <a:solidFill>
          <a:srgbClr val="23538D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bg1"/>
              </a:solidFill>
            </a:rPr>
            <a:t>Руководство по гигиенической оценке факторов рабочей среды и трудового процесса. Критерии и классификации условий труда (Р2.2.2006 – 05)</a:t>
          </a:r>
          <a:endParaRPr lang="ru-RU" sz="2000" kern="1200" dirty="0">
            <a:solidFill>
              <a:schemeClr val="bg1"/>
            </a:solidFill>
          </a:endParaRPr>
        </a:p>
      </dsp:txBody>
      <dsp:txXfrm>
        <a:off x="78560" y="49905"/>
        <a:ext cx="8503571" cy="726789"/>
      </dsp:txXfrm>
    </dsp:sp>
    <dsp:sp modelId="{E02DFB38-ED0A-436D-9590-55BC54DD916A}">
      <dsp:nvSpPr>
        <dsp:cNvPr id="0" name=""/>
        <dsp:cNvSpPr/>
      </dsp:nvSpPr>
      <dsp:spPr>
        <a:xfrm rot="257225">
          <a:off x="4851800" y="965983"/>
          <a:ext cx="2757143" cy="832702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Отсутствие статуса нормативного правового документа</a:t>
          </a:r>
        </a:p>
      </dsp:txBody>
      <dsp:txXfrm>
        <a:off x="4876189" y="990372"/>
        <a:ext cx="2708365" cy="783924"/>
      </dsp:txXfrm>
    </dsp:sp>
    <dsp:sp modelId="{187A08BC-321B-446A-A224-E773AE22A45C}">
      <dsp:nvSpPr>
        <dsp:cNvPr id="0" name=""/>
        <dsp:cNvSpPr/>
      </dsp:nvSpPr>
      <dsp:spPr>
        <a:xfrm>
          <a:off x="3312371" y="4680518"/>
          <a:ext cx="2306389" cy="396038"/>
        </a:xfrm>
        <a:prstGeom prst="triangl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06801F-8209-41A2-8BCE-94BE5AAC8722}">
      <dsp:nvSpPr>
        <dsp:cNvPr id="0" name=""/>
        <dsp:cNvSpPr/>
      </dsp:nvSpPr>
      <dsp:spPr>
        <a:xfrm rot="240000">
          <a:off x="2453305" y="4319314"/>
          <a:ext cx="4105709" cy="28709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946B51-B269-4834-A616-AF350F23FE73}">
      <dsp:nvSpPr>
        <dsp:cNvPr id="0" name=""/>
        <dsp:cNvSpPr/>
      </dsp:nvSpPr>
      <dsp:spPr>
        <a:xfrm rot="240000">
          <a:off x="4701145" y="3550746"/>
          <a:ext cx="2729525" cy="686888"/>
        </a:xfrm>
        <a:prstGeom prst="roundRect">
          <a:avLst/>
        </a:prstGeom>
        <a:solidFill>
          <a:schemeClr val="accent1">
            <a:lumMod val="50000"/>
            <a:alpha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solidFill>
                <a:schemeClr val="bg1"/>
              </a:solidFill>
            </a:rPr>
            <a:t>Наличие субъективной 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solidFill>
                <a:schemeClr val="bg1"/>
              </a:solidFill>
            </a:rPr>
            <a:t>оценки факторов</a:t>
          </a:r>
          <a:endParaRPr lang="ru-RU" sz="1600" kern="1200" dirty="0">
            <a:solidFill>
              <a:schemeClr val="bg1"/>
            </a:solidFill>
          </a:endParaRPr>
        </a:p>
      </dsp:txBody>
      <dsp:txXfrm>
        <a:off x="4734676" y="3584277"/>
        <a:ext cx="2662463" cy="619826"/>
      </dsp:txXfrm>
    </dsp:sp>
    <dsp:sp modelId="{239A7738-BEA9-41C5-9B3C-7EA45BAB7278}">
      <dsp:nvSpPr>
        <dsp:cNvPr id="0" name=""/>
        <dsp:cNvSpPr/>
      </dsp:nvSpPr>
      <dsp:spPr>
        <a:xfrm rot="240000">
          <a:off x="4708908" y="2616130"/>
          <a:ext cx="2779893" cy="910959"/>
        </a:xfrm>
        <a:prstGeom prst="roundRect">
          <a:avLst/>
        </a:prstGeom>
        <a:solidFill>
          <a:schemeClr val="accent1">
            <a:lumMod val="75000"/>
            <a:alpha val="77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</a:rPr>
            <a:t>Завышенные уровни допустимых значений факторов в сравнении со странами ЕС и ОЭСР</a:t>
          </a:r>
          <a:endParaRPr lang="ru-RU" sz="1600" kern="1200" dirty="0">
            <a:solidFill>
              <a:schemeClr val="bg1"/>
            </a:solidFill>
          </a:endParaRPr>
        </a:p>
      </dsp:txBody>
      <dsp:txXfrm>
        <a:off x="4753377" y="2660599"/>
        <a:ext cx="2690955" cy="822021"/>
      </dsp:txXfrm>
    </dsp:sp>
    <dsp:sp modelId="{B2AFA818-EC49-44ED-8649-620ECCC62378}">
      <dsp:nvSpPr>
        <dsp:cNvPr id="0" name=""/>
        <dsp:cNvSpPr/>
      </dsp:nvSpPr>
      <dsp:spPr>
        <a:xfrm rot="240000">
          <a:off x="4772822" y="1897827"/>
          <a:ext cx="2822879" cy="680360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-26667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Избыточный набор исследуемых факторов</a:t>
          </a:r>
        </a:p>
      </dsp:txBody>
      <dsp:txXfrm>
        <a:off x="4806034" y="1931039"/>
        <a:ext cx="2756455" cy="613936"/>
      </dsp:txXfrm>
    </dsp:sp>
    <dsp:sp modelId="{17F544E2-0404-42FF-9F39-06FF3D18667F}">
      <dsp:nvSpPr>
        <dsp:cNvPr id="0" name=""/>
        <dsp:cNvSpPr/>
      </dsp:nvSpPr>
      <dsp:spPr>
        <a:xfrm rot="240000">
          <a:off x="1553389" y="2749552"/>
          <a:ext cx="2488632" cy="1268726"/>
        </a:xfrm>
        <a:prstGeom prst="roundRect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Единственный систематизированный сборник гигиенических нормативов условий труда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1615323" y="2811486"/>
        <a:ext cx="2364764" cy="114485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C2DFB4-DDB5-494C-8A4D-97F0BA964B1E}">
      <dsp:nvSpPr>
        <dsp:cNvPr id="0" name=""/>
        <dsp:cNvSpPr/>
      </dsp:nvSpPr>
      <dsp:spPr>
        <a:xfrm rot="16200000">
          <a:off x="828091" y="-828091"/>
          <a:ext cx="2700300" cy="4356484"/>
        </a:xfrm>
        <a:prstGeom prst="round1Rect">
          <a:avLst/>
        </a:prstGeom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Работодатель (председатель комиссии), его представители, включая специалиста по охране труда</a:t>
          </a:r>
          <a:endParaRPr lang="ru-RU" sz="2400" kern="1200" dirty="0"/>
        </a:p>
      </dsp:txBody>
      <dsp:txXfrm rot="5400000">
        <a:off x="0" y="0"/>
        <a:ext cx="4356484" cy="2025225"/>
      </dsp:txXfrm>
    </dsp:sp>
    <dsp:sp modelId="{F7CB0726-43BD-42EF-AC0C-06F010C52FDB}">
      <dsp:nvSpPr>
        <dsp:cNvPr id="0" name=""/>
        <dsp:cNvSpPr/>
      </dsp:nvSpPr>
      <dsp:spPr>
        <a:xfrm>
          <a:off x="4356484" y="0"/>
          <a:ext cx="4356484" cy="2700300"/>
        </a:xfrm>
        <a:prstGeom prst="round1Rect">
          <a:avLst/>
        </a:prstGeom>
        <a:solidFill>
          <a:schemeClr val="accent3">
            <a:hueOff val="-1200000"/>
            <a:satOff val="-33333"/>
            <a:lumOff val="-322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Представители профсоюза или иного представительного органа работников (при наличии)</a:t>
          </a:r>
          <a:endParaRPr lang="ru-RU" sz="2400" kern="1200" dirty="0"/>
        </a:p>
      </dsp:txBody>
      <dsp:txXfrm>
        <a:off x="4356484" y="0"/>
        <a:ext cx="4356484" cy="2025225"/>
      </dsp:txXfrm>
    </dsp:sp>
    <dsp:sp modelId="{E3D38997-6985-404B-AC04-667479442CB9}">
      <dsp:nvSpPr>
        <dsp:cNvPr id="0" name=""/>
        <dsp:cNvSpPr/>
      </dsp:nvSpPr>
      <dsp:spPr>
        <a:xfrm rot="10800000">
          <a:off x="0" y="2700300"/>
          <a:ext cx="4356484" cy="2700300"/>
        </a:xfrm>
        <a:prstGeom prst="round1Rect">
          <a:avLst/>
        </a:prstGeom>
        <a:solidFill>
          <a:schemeClr val="accent3">
            <a:hueOff val="-2400000"/>
            <a:satOff val="-66667"/>
            <a:lumOff val="-644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Эксперты и иные сотрудники организации, проводящей специальную оценку условий труда </a:t>
          </a:r>
          <a:endParaRPr lang="ru-RU" sz="2400" kern="1200" dirty="0"/>
        </a:p>
      </dsp:txBody>
      <dsp:txXfrm rot="10800000">
        <a:off x="0" y="3375375"/>
        <a:ext cx="4356484" cy="2025225"/>
      </dsp:txXfrm>
    </dsp:sp>
    <dsp:sp modelId="{C41ECB47-22A9-4B49-BDAB-8F54E823581A}">
      <dsp:nvSpPr>
        <dsp:cNvPr id="0" name=""/>
        <dsp:cNvSpPr/>
      </dsp:nvSpPr>
      <dsp:spPr>
        <a:xfrm rot="5400000">
          <a:off x="5184576" y="1872208"/>
          <a:ext cx="2700300" cy="4356484"/>
        </a:xfrm>
        <a:prstGeom prst="round1Rect">
          <a:avLst/>
        </a:prstGeom>
        <a:solidFill>
          <a:schemeClr val="accent3">
            <a:hueOff val="-3600000"/>
            <a:satOff val="-100000"/>
            <a:lumOff val="-9666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Представитель организации или специалист, привлекаемые работодателем по договору гражданско-правового характера для осуществления функций службы охраны труда или специалиста по охране труда (для субъектов малого предпринимательства)</a:t>
          </a:r>
          <a:endParaRPr lang="ru-RU" sz="1600" kern="1200" dirty="0"/>
        </a:p>
      </dsp:txBody>
      <dsp:txXfrm rot="-5400000">
        <a:off x="4356484" y="3375374"/>
        <a:ext cx="4356484" cy="2025225"/>
      </dsp:txXfrm>
    </dsp:sp>
    <dsp:sp modelId="{3F6E8963-AE2E-45C9-B32D-581B4B071207}">
      <dsp:nvSpPr>
        <dsp:cNvPr id="0" name=""/>
        <dsp:cNvSpPr/>
      </dsp:nvSpPr>
      <dsp:spPr>
        <a:xfrm>
          <a:off x="1512166" y="2025225"/>
          <a:ext cx="5688635" cy="1350150"/>
        </a:xfrm>
        <a:prstGeom prst="roundRect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Комиссия по проведению специальной оценки условий труда</a:t>
          </a:r>
          <a:endParaRPr lang="ru-RU" sz="2800" kern="1200" dirty="0"/>
        </a:p>
      </dsp:txBody>
      <dsp:txXfrm>
        <a:off x="1578075" y="2091134"/>
        <a:ext cx="5556817" cy="121833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17AC88-E1F1-473D-BAB2-69EA08905EA2}">
      <dsp:nvSpPr>
        <dsp:cNvPr id="0" name=""/>
        <dsp:cNvSpPr/>
      </dsp:nvSpPr>
      <dsp:spPr>
        <a:xfrm rot="10800000">
          <a:off x="708611" y="0"/>
          <a:ext cx="2595037" cy="4392488"/>
        </a:xfrm>
        <a:prstGeom prst="triangl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2A0C7F-71EC-47E3-9A99-933D8901F8A8}">
      <dsp:nvSpPr>
        <dsp:cNvPr id="0" name=""/>
        <dsp:cNvSpPr/>
      </dsp:nvSpPr>
      <dsp:spPr>
        <a:xfrm>
          <a:off x="13" y="212642"/>
          <a:ext cx="6840746" cy="903131"/>
        </a:xfrm>
        <a:prstGeom prst="roundRect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 smtClean="0"/>
            <a:t>Идентификация (выявление) потенциально вредных (опасных) факторов производственной среды и трудового процесса</a:t>
          </a:r>
          <a:endParaRPr lang="ru-RU" sz="1400" b="1" kern="1200" dirty="0"/>
        </a:p>
      </dsp:txBody>
      <dsp:txXfrm>
        <a:off x="44100" y="256729"/>
        <a:ext cx="6752572" cy="814957"/>
      </dsp:txXfrm>
    </dsp:sp>
    <dsp:sp modelId="{D9134A3B-600E-4F11-B206-6207ADC10CAB}">
      <dsp:nvSpPr>
        <dsp:cNvPr id="0" name=""/>
        <dsp:cNvSpPr/>
      </dsp:nvSpPr>
      <dsp:spPr>
        <a:xfrm>
          <a:off x="0" y="1290172"/>
          <a:ext cx="6840746" cy="1079104"/>
        </a:xfrm>
        <a:prstGeom prst="roundRect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000" b="1" kern="1200" dirty="0" smtClean="0"/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 smtClean="0"/>
            <a:t>Декларирование соответствия условий труда государственным нормативным требованиям охраны труда</a:t>
          </a:r>
        </a:p>
        <a:p>
          <a:pPr lvl="0" algn="ctr">
            <a:spcBef>
              <a:spcPct val="0"/>
            </a:spcBef>
          </a:pPr>
          <a:endParaRPr lang="ru-RU" sz="1400" b="1" kern="1200" dirty="0"/>
        </a:p>
      </dsp:txBody>
      <dsp:txXfrm>
        <a:off x="52678" y="1342850"/>
        <a:ext cx="6735390" cy="973748"/>
      </dsp:txXfrm>
    </dsp:sp>
    <dsp:sp modelId="{EA9D8CF3-D606-4952-A5E9-D7AD1B23E778}">
      <dsp:nvSpPr>
        <dsp:cNvPr id="0" name=""/>
        <dsp:cNvSpPr/>
      </dsp:nvSpPr>
      <dsp:spPr>
        <a:xfrm>
          <a:off x="6" y="2577849"/>
          <a:ext cx="6840746" cy="446112"/>
        </a:xfrm>
        <a:prstGeom prst="roundRect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Проведение измерений уровней указанных факторов</a:t>
          </a:r>
          <a:endParaRPr lang="ru-RU" sz="2000" b="1" kern="1200" dirty="0"/>
        </a:p>
      </dsp:txBody>
      <dsp:txXfrm>
        <a:off x="21783" y="2599626"/>
        <a:ext cx="6797192" cy="402558"/>
      </dsp:txXfrm>
    </dsp:sp>
    <dsp:sp modelId="{D4611EDD-FF8A-48CB-9003-456653104C40}">
      <dsp:nvSpPr>
        <dsp:cNvPr id="0" name=""/>
        <dsp:cNvSpPr/>
      </dsp:nvSpPr>
      <dsp:spPr>
        <a:xfrm>
          <a:off x="6" y="3214731"/>
          <a:ext cx="6840746" cy="861495"/>
        </a:xfrm>
        <a:prstGeom prst="roundRect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Распределение условий труда на рабочих местах по классам (4 класса – оптимальные, допустимые, вредные, опасные)</a:t>
          </a:r>
          <a:endParaRPr lang="ru-RU" sz="2000" b="1" kern="1200" dirty="0"/>
        </a:p>
      </dsp:txBody>
      <dsp:txXfrm>
        <a:off x="42061" y="3256786"/>
        <a:ext cx="6756636" cy="77738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CD6876-6956-4C6A-8C1E-6C22BAE0155D}">
      <dsp:nvSpPr>
        <dsp:cNvPr id="0" name=""/>
        <dsp:cNvSpPr/>
      </dsp:nvSpPr>
      <dsp:spPr>
        <a:xfrm>
          <a:off x="0" y="954193"/>
          <a:ext cx="3710191" cy="27668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Оформляется в порядке, установленном федеральным органом исполнительной власти, осуществляющим функции по выработке государственной политики и нормативно-правовому регулированию в сфере труда</a:t>
          </a:r>
          <a:endParaRPr lang="ru-RU" sz="1600" kern="1200" dirty="0"/>
        </a:p>
      </dsp:txBody>
      <dsp:txXfrm>
        <a:off x="63674" y="1017867"/>
        <a:ext cx="3582843" cy="2046643"/>
      </dsp:txXfrm>
    </dsp:sp>
    <dsp:sp modelId="{7D36E553-4210-439C-9A1D-729D7F54F903}">
      <dsp:nvSpPr>
        <dsp:cNvPr id="0" name=""/>
        <dsp:cNvSpPr/>
      </dsp:nvSpPr>
      <dsp:spPr>
        <a:xfrm rot="736861">
          <a:off x="1793661" y="88285"/>
          <a:ext cx="4599231" cy="4599231"/>
        </a:xfrm>
        <a:prstGeom prst="leftCircularArrow">
          <a:avLst>
            <a:gd name="adj1" fmla="val 1050"/>
            <a:gd name="adj2" fmla="val 123121"/>
            <a:gd name="adj3" fmla="val 1038708"/>
            <a:gd name="adj4" fmla="val 8164566"/>
            <a:gd name="adj5" fmla="val 1225"/>
          </a:avLst>
        </a:prstGeom>
        <a:solidFill>
          <a:schemeClr val="accent1">
            <a:tint val="60000"/>
            <a:hueOff val="0"/>
            <a:satOff val="0"/>
            <a:lum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C8882A-2880-4D4E-8F5A-22B267AB581A}">
      <dsp:nvSpPr>
        <dsp:cNvPr id="0" name=""/>
        <dsp:cNvSpPr/>
      </dsp:nvSpPr>
      <dsp:spPr>
        <a:xfrm>
          <a:off x="528092" y="3077562"/>
          <a:ext cx="3037159" cy="1282033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Декларация соответствия условий труда</a:t>
          </a:r>
          <a:endParaRPr lang="ru-RU" sz="2000" b="1" kern="1200" dirty="0"/>
        </a:p>
      </dsp:txBody>
      <dsp:txXfrm>
        <a:off x="565641" y="3115111"/>
        <a:ext cx="2962061" cy="1206935"/>
      </dsp:txXfrm>
    </dsp:sp>
    <dsp:sp modelId="{6F0DAE7E-0F07-48D7-A644-331DD750E06B}">
      <dsp:nvSpPr>
        <dsp:cNvPr id="0" name=""/>
        <dsp:cNvSpPr/>
      </dsp:nvSpPr>
      <dsp:spPr>
        <a:xfrm>
          <a:off x="3859096" y="1330085"/>
          <a:ext cx="4698414" cy="20759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Ведет федеральный орган исполнительной власти, уполномоченный на осуществление федерального государственного надзора за соблюдением трудового законодательства и иных нормативных правовых актов, содержащих нормы трудового права</a:t>
          </a:r>
          <a:endParaRPr lang="ru-RU" sz="1600" kern="1200" dirty="0"/>
        </a:p>
      </dsp:txBody>
      <dsp:txXfrm>
        <a:off x="3906869" y="1822700"/>
        <a:ext cx="4602868" cy="1535541"/>
      </dsp:txXfrm>
    </dsp:sp>
    <dsp:sp modelId="{5967DF65-BB51-44C7-92F1-316D7971131B}">
      <dsp:nvSpPr>
        <dsp:cNvPr id="0" name=""/>
        <dsp:cNvSpPr/>
      </dsp:nvSpPr>
      <dsp:spPr>
        <a:xfrm>
          <a:off x="4561623" y="374899"/>
          <a:ext cx="3354088" cy="1476309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Реестр деклараций соответствия условий труда</a:t>
          </a:r>
          <a:endParaRPr lang="ru-RU" sz="2000" b="1" kern="1200" dirty="0"/>
        </a:p>
      </dsp:txBody>
      <dsp:txXfrm>
        <a:off x="4604863" y="418139"/>
        <a:ext cx="3267608" cy="13898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#2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50161" cy="491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034" tIns="47517" rIns="95034" bIns="47517" numCol="1" anchor="t" anchorCtr="0" compatLnSpc="1">
            <a:prstTxWarp prst="textNoShape">
              <a:avLst/>
            </a:prstTxWarp>
          </a:bodyPr>
          <a:lstStyle>
            <a:lvl1pPr defTabSz="951108">
              <a:defRPr sz="1300">
                <a:latin typeface="Tahoma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 bwMode="auto">
          <a:xfrm>
            <a:off x="3857056" y="0"/>
            <a:ext cx="2950161" cy="491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034" tIns="47517" rIns="95034" bIns="47517" numCol="1" anchor="t" anchorCtr="0" compatLnSpc="1">
            <a:prstTxWarp prst="textNoShape">
              <a:avLst/>
            </a:prstTxWarp>
          </a:bodyPr>
          <a:lstStyle>
            <a:lvl1pPr algn="r" defTabSz="951108">
              <a:defRPr sz="1300">
                <a:latin typeface="Tahoma" pitchFamily="34" charset="0"/>
              </a:defRPr>
            </a:lvl1pPr>
          </a:lstStyle>
          <a:p>
            <a:fld id="{731A9A86-EA81-4A2D-A0F0-C273DB6454CA}" type="datetimeFigureOut">
              <a:rPr lang="ru-RU"/>
              <a:pPr/>
              <a:t>14.11.2013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8188"/>
            <a:ext cx="4911725" cy="3683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105" tIns="45052" rIns="90105" bIns="45052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680565" y="4666919"/>
            <a:ext cx="5447659" cy="4420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034" tIns="47517" rIns="95034" bIns="475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0" y="9330719"/>
            <a:ext cx="2950161" cy="491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034" tIns="47517" rIns="95034" bIns="47517" numCol="1" anchor="b" anchorCtr="0" compatLnSpc="1">
            <a:prstTxWarp prst="textNoShape">
              <a:avLst/>
            </a:prstTxWarp>
          </a:bodyPr>
          <a:lstStyle>
            <a:lvl1pPr defTabSz="951108">
              <a:defRPr sz="1300">
                <a:latin typeface="Tahoma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3857056" y="9330719"/>
            <a:ext cx="2950161" cy="491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034" tIns="47517" rIns="95034" bIns="47517" numCol="1" anchor="b" anchorCtr="0" compatLnSpc="1">
            <a:prstTxWarp prst="textNoShape">
              <a:avLst/>
            </a:prstTxWarp>
          </a:bodyPr>
          <a:lstStyle>
            <a:lvl1pPr algn="r" defTabSz="951108">
              <a:defRPr sz="1300">
                <a:latin typeface="Tahoma" pitchFamily="34" charset="0"/>
              </a:defRPr>
            </a:lvl1pPr>
          </a:lstStyle>
          <a:p>
            <a:fld id="{3859E8A6-A506-42F9-85DC-A4E93E674CBD}" type="slidenum">
              <a:rPr lang="ru-RU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166795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5368B6-0A8D-4EDB-9D05-24AA35FFA0F5}" type="slidenum">
              <a:rPr lang="ru-RU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FBBB81E-87EB-4330-BA81-4A2272D0C293}" type="slidenum">
              <a:rPr lang="ru-RU" smtClean="0"/>
              <a:pPr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1F7358D-0CB2-47D2-B6F0-28DCF6DE387F}" type="slidenum">
              <a:rPr lang="ru-RU" smtClean="0"/>
              <a:pPr/>
              <a:t>27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BC280CC-6A6B-4331-9EE4-E7F1B7106CE5}" type="slidenum">
              <a:rPr lang="ru-RU" smtClean="0"/>
              <a:pPr/>
              <a:t>28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4282720-8419-4DDC-BD16-23C1EF4F72B9}" type="slidenum">
              <a:rPr lang="ru-RU" smtClean="0"/>
              <a:pPr/>
              <a:t>36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88A19A-FAA9-4E44-ACF3-0CD42AA050B8}" type="slidenum">
              <a:rPr lang="ru-RU" smtClean="0"/>
              <a:pPr/>
              <a:t>37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3281806-E9EC-4FF3-AE86-8671D762D6CB}" type="slidenum">
              <a:rPr lang="ru-RU" smtClean="0"/>
              <a:pPr/>
              <a:t>38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1457060-7D6C-48E8-ADBB-9D6227B3394A}" type="slidenum">
              <a:rPr lang="ru-RU" smtClean="0"/>
              <a:pPr/>
              <a:t>39</a:t>
            </a:fld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Врач по общей гигиене: Высшее профессиональное образование по специальности "Медико-профилактическое дело", и послевузовское профессиональное образование (интернатура и (или) ординатура) по специальности "Общая гигиена", сертификат специалиста по специальности "Общая гигиена"; без предъявления требований к стажу работы.</a:t>
            </a:r>
          </a:p>
          <a:p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1D11D76-69C4-41E7-9840-367A868CD061}" type="slidenum">
              <a:rPr lang="ru-RU" smtClean="0">
                <a:latin typeface="Arial" charset="0"/>
                <a:cs typeface="Arial" charset="0"/>
              </a:rPr>
              <a:pPr/>
              <a:t>51</a:t>
            </a:fld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09FEFA9-82CA-478A-A5D1-BBD244B201CB}" type="slidenum">
              <a:rPr lang="ru-RU" smtClean="0"/>
              <a:pPr/>
              <a:t>52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5368B6-0A8D-4EDB-9D05-24AA35FFA0F5}" type="slidenum">
              <a:rPr lang="ru-RU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59E8A6-A506-42F9-85DC-A4E93E674CBD}" type="slidenum">
              <a:rPr lang="ru-RU" smtClean="0"/>
              <a:pPr/>
              <a:t>53</a:t>
            </a:fld>
            <a:endParaRPr lang="ru-RU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AB741FF-BCE1-4A09-B7D3-0DF8C868066F}" type="slidenum">
              <a:rPr lang="ru-RU" smtClean="0"/>
              <a:pPr/>
              <a:t>58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9A87D7-26A9-4BE3-80AB-1B42D4450CA4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857131" y="9330005"/>
            <a:ext cx="2950475" cy="491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753" tIns="45378" rIns="90753" bIns="45378" anchor="b"/>
          <a:lstStyle/>
          <a:p>
            <a:pPr algn="r" defTabSz="907307"/>
            <a:fld id="{DEF235CA-2B4B-43A1-BDEB-D957B258E6EE}" type="slidenum">
              <a:rPr lang="ru-RU" sz="1200"/>
              <a:pPr algn="r" defTabSz="907307"/>
              <a:t>3</a:t>
            </a:fld>
            <a:endParaRPr lang="ru-RU" sz="1200"/>
          </a:p>
        </p:txBody>
      </p:sp>
      <p:sp>
        <p:nvSpPr>
          <p:cNvPr id="41988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82062" y="4666139"/>
            <a:ext cx="5444666" cy="4420553"/>
          </a:xfrm>
          <a:noFill/>
          <a:ln/>
        </p:spPr>
        <p:txBody>
          <a:bodyPr lIns="90753" tIns="45378" rIns="90753" bIns="45378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9014E33-58AB-4894-91A3-F6473F725D11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59E8A6-A506-42F9-85DC-A4E93E674CBD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59DC74-8501-4591-9901-2F8D0C808870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59E8A6-A506-42F9-85DC-A4E93E674CBD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59E8A6-A506-42F9-85DC-A4E93E674CBD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59E8A6-A506-42F9-85DC-A4E93E674CBD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35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10035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 dirty="0">
                <a:latin typeface="Times New Roman" pitchFamily="18" charset="0"/>
              </a:endParaRPr>
            </a:p>
          </p:txBody>
        </p:sp>
        <p:grpSp>
          <p:nvGrpSpPr>
            <p:cNvPr id="10035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0357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0358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0359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100360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100361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0362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100363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0364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00365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3E32F54-2F44-4C36-9D03-021258FF44F3}" type="datetimeFigureOut">
              <a:rPr lang="ru-RU"/>
              <a:pPr/>
              <a:t>14.11.2013</a:t>
            </a:fld>
            <a:endParaRPr lang="ru-RU" dirty="0"/>
          </a:p>
        </p:txBody>
      </p:sp>
      <p:sp>
        <p:nvSpPr>
          <p:cNvPr id="100366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100367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07E4910-F5C5-41FC-BB97-2AAB6A4D3D6C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EF8D36-F8A5-40FB-AAD9-BB4388BDAE9D}" type="datetimeFigureOut">
              <a:rPr lang="ru-RU"/>
              <a:pPr/>
              <a:t>14.11.2013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0427C5-2B70-49E6-A7B6-97D0E4B6648A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D4D0AE-E971-400F-BDA7-28E4806C5DBB}" type="datetimeFigureOut">
              <a:rPr lang="ru-RU"/>
              <a:pPr/>
              <a:t>14.11.2013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C9B3D-2AEC-4587-A28C-F7413C30AEF1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914400" y="1600200"/>
            <a:ext cx="7772400" cy="45307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fld id="{28E0BD9C-C891-4D84-9CEB-1604945E3288}" type="datetimeFigureOut">
              <a:rPr lang="ru-RU"/>
              <a:pPr/>
              <a:t>14.11.2013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60C2748-8035-4D7F-A17D-D7C7CBE5D69F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914400" y="277813"/>
            <a:ext cx="77724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fld id="{27C4124A-8111-4B59-8592-6A050CB7A46F}" type="datetimeFigureOut">
              <a:rPr lang="ru-RU"/>
              <a:pPr/>
              <a:t>14.11.2013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A21F6DA-92E6-41F7-B265-7138ECC0FC8E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fld id="{B5CD4EC5-27CA-41EA-BDBD-4A4C23F7651C}" type="datetimeFigureOut">
              <a:rPr lang="ru-RU"/>
              <a:pPr/>
              <a:t>14.11.2013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0467521-1569-462E-BD85-388B98485BB5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fld id="{77683AD3-D21F-44E4-8E0E-C216380BBC96}" type="datetimeFigureOut">
              <a:rPr lang="ru-RU"/>
              <a:pPr/>
              <a:t>14.11.2013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C4A6905-CC5F-49AD-9F0C-05F55B1101D4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86652A-0F5D-42D3-BF3C-F08E3FD5F6F0}" type="datetimeFigureOut">
              <a:rPr lang="ru-RU"/>
              <a:pPr/>
              <a:t>14.11.2013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EA744A-03E6-4AB6-A2A6-72F628EADC48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26C13E-3376-40A5-B9EF-64094827D67D}" type="datetimeFigureOut">
              <a:rPr lang="ru-RU"/>
              <a:pPr/>
              <a:t>14.11.2013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38C9E7-111A-4267-85E9-6DEFF0FF939A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AAEDEF-9C5E-4FCB-A95F-0BDCDE8FAD35}" type="datetimeFigureOut">
              <a:rPr lang="ru-RU"/>
              <a:pPr/>
              <a:t>14.11.2013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FAA1B1-0705-46C3-84D1-E94FC01592D6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A42EB2-5EFC-440C-927C-691A344297EF}" type="datetimeFigureOut">
              <a:rPr lang="ru-RU"/>
              <a:pPr/>
              <a:t>14.11.2013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EC8C9F-FCC5-438E-9BEF-23342B8EC31D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C4CDAD-E4A0-40ED-A97E-D7C30985786A}" type="datetimeFigureOut">
              <a:rPr lang="ru-RU"/>
              <a:pPr/>
              <a:t>14.11.2013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83A189-DBF9-4A2F-B6DD-F3D3C0E19F43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ACB78B-D6F3-4226-B642-B437602946CC}" type="datetimeFigureOut">
              <a:rPr lang="ru-RU"/>
              <a:pPr/>
              <a:t>14.11.2013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15334E-6D7A-41F3-9B5D-94B41EA6DD81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3DA5A1-8013-405A-BA35-05E7E62263A8}" type="datetimeFigureOut">
              <a:rPr lang="ru-RU"/>
              <a:pPr/>
              <a:t>14.11.2013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F5200A-827F-4E9D-B0CB-2656BCAD42B5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3B095BD-C1E2-4F38-AA43-5CC1E2A73E2D}" type="datetimeFigureOut">
              <a:rPr lang="ru-RU"/>
              <a:pPr/>
              <a:t>14.11.2013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3286E0-43F0-4C01-ACD5-62F892C79DB6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330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9933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 dirty="0">
                <a:latin typeface="Times New Roman" pitchFamily="18" charset="0"/>
              </a:endParaRPr>
            </a:p>
          </p:txBody>
        </p:sp>
        <p:grpSp>
          <p:nvGrpSpPr>
            <p:cNvPr id="99332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99333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99334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99335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9336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933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fld id="{70385239-3F9D-486B-944E-7C97DF4A51DC}" type="datetimeFigureOut">
              <a:rPr lang="ru-RU"/>
              <a:pPr/>
              <a:t>14.11.2013</a:t>
            </a:fld>
            <a:endParaRPr lang="ru-RU" dirty="0"/>
          </a:p>
        </p:txBody>
      </p:sp>
      <p:sp>
        <p:nvSpPr>
          <p:cNvPr id="9933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ru-RU" dirty="0"/>
          </a:p>
        </p:txBody>
      </p:sp>
      <p:sp>
        <p:nvSpPr>
          <p:cNvPr id="9933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0587581B-A2D0-4D4A-9FC0-224FC8C4821E}" type="slidenum">
              <a:rPr lang="ru-RU"/>
              <a:pPr/>
              <a:t>‹#›</a:t>
            </a:fld>
            <a:endParaRPr lang="ru-RU" dirty="0"/>
          </a:p>
        </p:txBody>
      </p:sp>
      <p:sp>
        <p:nvSpPr>
          <p:cNvPr id="99340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</p:sldLayoutIdLst>
  <p:transition/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2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2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2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4" Type="http://schemas.openxmlformats.org/officeDocument/2006/relationships/diagramLayout" Target="../diagrams/layout22.xml"/></Relationships>
</file>

<file path=ppt/slides/_rels/slide5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diagramData" Target="../diagrams/data23.xml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3.xml"/><Relationship Id="rId5" Type="http://schemas.openxmlformats.org/officeDocument/2006/relationships/diagramQuickStyle" Target="../diagrams/quickStyle23.xml"/><Relationship Id="rId4" Type="http://schemas.openxmlformats.org/officeDocument/2006/relationships/diagramLayout" Target="../diagrams/layout2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7"/>
          <p:cNvSpPr>
            <a:spLocks noChangeArrowheads="1"/>
          </p:cNvSpPr>
          <p:nvPr/>
        </p:nvSpPr>
        <p:spPr bwMode="auto">
          <a:xfrm>
            <a:off x="0" y="2571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>
              <a:latin typeface="Tahoma" pitchFamily="34" charset="0"/>
            </a:endParaRP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4211638" y="5661025"/>
            <a:ext cx="46085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u="sng" dirty="0">
                <a:solidFill>
                  <a:schemeClr val="tx2"/>
                </a:solidFill>
                <a:latin typeface="Tahoma" pitchFamily="34" charset="0"/>
              </a:rPr>
              <a:t>www.ktzn.mosreg.ru</a:t>
            </a:r>
            <a:endParaRPr lang="ru-RU" b="1" u="sng" dirty="0">
              <a:solidFill>
                <a:schemeClr val="tx2"/>
              </a:solidFill>
              <a:latin typeface="Tahoma" pitchFamily="34" charset="0"/>
            </a:endParaRPr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5183188" y="5949950"/>
            <a:ext cx="39608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dirty="0">
                <a:solidFill>
                  <a:schemeClr val="tx2"/>
                </a:solidFill>
                <a:latin typeface="Tahoma" pitchFamily="34" charset="0"/>
              </a:rPr>
              <a:t>Тел. </a:t>
            </a:r>
            <a:r>
              <a:rPr lang="en-US" sz="1600" b="1" dirty="0">
                <a:solidFill>
                  <a:schemeClr val="tx2"/>
                </a:solidFill>
                <a:latin typeface="Tahoma" pitchFamily="34" charset="0"/>
              </a:rPr>
              <a:t>8 (495)</a:t>
            </a:r>
            <a:r>
              <a:rPr lang="ru-RU" sz="1600" b="1" dirty="0">
                <a:solidFill>
                  <a:schemeClr val="tx2"/>
                </a:solidFill>
                <a:latin typeface="Tahoma" pitchFamily="34" charset="0"/>
              </a:rPr>
              <a:t> </a:t>
            </a:r>
            <a:r>
              <a:rPr lang="ru-RU" sz="1600" b="1" dirty="0" smtClean="0">
                <a:solidFill>
                  <a:schemeClr val="tx2"/>
                </a:solidFill>
                <a:latin typeface="Tahoma" pitchFamily="34" charset="0"/>
              </a:rPr>
              <a:t>683 </a:t>
            </a:r>
            <a:r>
              <a:rPr lang="ru-RU" sz="1600" b="1" dirty="0">
                <a:solidFill>
                  <a:schemeClr val="tx2"/>
                </a:solidFill>
                <a:latin typeface="Tahoma" pitchFamily="34" charset="0"/>
              </a:rPr>
              <a:t>- </a:t>
            </a:r>
            <a:r>
              <a:rPr lang="en-US" sz="1600" b="1" dirty="0">
                <a:solidFill>
                  <a:schemeClr val="tx2"/>
                </a:solidFill>
                <a:latin typeface="Tahoma" pitchFamily="34" charset="0"/>
              </a:rPr>
              <a:t>18</a:t>
            </a:r>
            <a:r>
              <a:rPr lang="ru-RU" sz="1600" b="1" dirty="0">
                <a:solidFill>
                  <a:schemeClr val="tx2"/>
                </a:solidFill>
                <a:latin typeface="Tahoma" pitchFamily="34" charset="0"/>
              </a:rPr>
              <a:t> - </a:t>
            </a:r>
            <a:r>
              <a:rPr lang="en-US" sz="1600" b="1" dirty="0">
                <a:solidFill>
                  <a:schemeClr val="tx2"/>
                </a:solidFill>
                <a:latin typeface="Tahoma" pitchFamily="34" charset="0"/>
              </a:rPr>
              <a:t>2</a:t>
            </a:r>
            <a:r>
              <a:rPr lang="ru-RU" sz="1600" b="1" dirty="0">
                <a:solidFill>
                  <a:schemeClr val="tx2"/>
                </a:solidFill>
                <a:latin typeface="Tahoma" pitchFamily="34" charset="0"/>
              </a:rPr>
              <a:t>0</a:t>
            </a: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500034" y="1714488"/>
            <a:ext cx="800576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sz="4000" b="1" dirty="0" smtClean="0">
                <a:solidFill>
                  <a:srgbClr val="C00000"/>
                </a:solidFill>
                <a:latin typeface="Algerian" pitchFamily="82" charset="0"/>
              </a:rPr>
              <a:t>Совещание с </a:t>
            </a:r>
            <a:r>
              <a:rPr lang="ru-RU" sz="4000" b="1" dirty="0" smtClean="0">
                <a:solidFill>
                  <a:srgbClr val="C00000"/>
                </a:solidFill>
                <a:latin typeface="Algerian" pitchFamily="82" charset="0"/>
              </a:rPr>
              <a:t>представителями аттестующих организаций, осуществляющими деятельность в  </a:t>
            </a:r>
            <a:r>
              <a:rPr lang="ru-RU" sz="4000" b="1" dirty="0" smtClean="0">
                <a:solidFill>
                  <a:srgbClr val="C00000"/>
                </a:solidFill>
                <a:latin typeface="Algerian" pitchFamily="82" charset="0"/>
              </a:rPr>
              <a:t>Московской области </a:t>
            </a:r>
            <a:endParaRPr lang="ru-RU" sz="4000" dirty="0">
              <a:solidFill>
                <a:srgbClr val="C00000"/>
              </a:solidFill>
              <a:latin typeface="Algerian" pitchFamily="82" charset="0"/>
            </a:endParaRPr>
          </a:p>
        </p:txBody>
      </p:sp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989388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72450" y="6356350"/>
            <a:ext cx="51435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6B97760F-70C4-454C-927F-4E38BACDAF19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10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0483" name="Заголовок 1"/>
          <p:cNvSpPr>
            <a:spLocks/>
          </p:cNvSpPr>
          <p:nvPr/>
        </p:nvSpPr>
        <p:spPr bwMode="auto">
          <a:xfrm>
            <a:off x="287338" y="404813"/>
            <a:ext cx="8856662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2"/>
                </a:solidFill>
                <a:latin typeface="Helios"/>
                <a:ea typeface="+mj-ea"/>
                <a:cs typeface="+mj-cs"/>
              </a:rPr>
              <a:t>ПРОЕКТЫ НОРМАТИВНЫХ ПРАВОВЫХ АКТОВ, РАЗРАБОТАННЫЕ В РАЗВИТИЕ ФЕДЕРАЛЬНОГО ЗАКОНА О СПЕЦИАЛЬНОЙ ОЦЕНКЕ УСЛОВИЙ ТРУДА</a:t>
            </a:r>
            <a:endParaRPr lang="ru-RU" sz="1600" b="1" dirty="0">
              <a:solidFill>
                <a:schemeClr val="tx2"/>
              </a:solidFill>
              <a:latin typeface="Helios"/>
            </a:endParaRPr>
          </a:p>
        </p:txBody>
      </p:sp>
      <p:graphicFrame>
        <p:nvGraphicFramePr>
          <p:cNvPr id="16" name="Схема 15"/>
          <p:cNvGraphicFramePr/>
          <p:nvPr/>
        </p:nvGraphicFramePr>
        <p:xfrm>
          <a:off x="323528" y="692696"/>
          <a:ext cx="864096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72450" y="6356350"/>
            <a:ext cx="51435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B934E24B-3D0E-4358-B574-A505D43FF7E6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11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0483" name="Заголовок 1"/>
          <p:cNvSpPr>
            <a:spLocks/>
          </p:cNvSpPr>
          <p:nvPr/>
        </p:nvSpPr>
        <p:spPr bwMode="auto">
          <a:xfrm>
            <a:off x="179388" y="188913"/>
            <a:ext cx="8856662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2"/>
                </a:solidFill>
                <a:latin typeface="Helios"/>
                <a:ea typeface="+mj-ea"/>
                <a:cs typeface="+mj-cs"/>
              </a:rPr>
              <a:t>ПРОЕКТЫ НОРМАТИВНЫХ ПРАВОВЫХ АКТОВ, РАЗРАБОТАННЫЕ В РАЗВИТИЕ ФЕДЕРАЛЬНОГО ЗАКОНА О СПЕЦИАЛЬНОЙ ОЦЕНКЕ УСЛОВИЙ ТРУДА</a:t>
            </a:r>
            <a:endParaRPr lang="ru-RU" sz="1600" b="1" dirty="0">
              <a:solidFill>
                <a:schemeClr val="tx2"/>
              </a:solidFill>
              <a:latin typeface="Helios"/>
            </a:endParaRPr>
          </a:p>
        </p:txBody>
      </p:sp>
      <p:graphicFrame>
        <p:nvGraphicFramePr>
          <p:cNvPr id="16" name="Схема 15"/>
          <p:cNvGraphicFramePr/>
          <p:nvPr/>
        </p:nvGraphicFramePr>
        <p:xfrm>
          <a:off x="323528" y="764704"/>
          <a:ext cx="864096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633412"/>
          </a:xfrm>
        </p:spPr>
        <p:txBody>
          <a:bodyPr/>
          <a:lstStyle/>
          <a:p>
            <a:r>
              <a:rPr lang="ru-RU" sz="2000" b="1" smtClean="0">
                <a:solidFill>
                  <a:schemeClr val="tx2"/>
                </a:solidFill>
                <a:latin typeface="Helios"/>
              </a:rPr>
              <a:t>НОРМАТИВЫ ПО КЛАССИФИКАЦИИ УСЛОВИЙ ТРУДА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51520" y="764704"/>
          <a:ext cx="8712968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12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fld id="{B5C526BF-FC84-40FB-8866-F4F2CCEC8C1D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</a:pPr>
              <a:t>12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4" name="Выноска со стрелкой вверх 13"/>
          <p:cNvSpPr/>
          <p:nvPr/>
        </p:nvSpPr>
        <p:spPr>
          <a:xfrm>
            <a:off x="1908175" y="5000636"/>
            <a:ext cx="6408738" cy="1597014"/>
          </a:xfrm>
          <a:prstGeom prst="upArrowCallou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i="1" dirty="0">
              <a:solidFill>
                <a:schemeClr val="accent2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chemeClr val="accent2">
                    <a:lumMod val="75000"/>
                  </a:schemeClr>
                </a:solidFill>
              </a:rPr>
              <a:t>Необходимо принятие нормативного правового акта в соответствии с действующим законодательством, устанавливающего Методику проведения специальной оценки условий труда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prohandmade.ru/wp-content/uploads/2012/01/422444a993249069c6858c5b538624d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276475"/>
            <a:ext cx="8636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72450" y="6356350"/>
            <a:ext cx="51435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5EAA7770-D485-4DDB-99E1-866C6E28896E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13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1268" name="Заголовок 1"/>
          <p:cNvSpPr>
            <a:spLocks/>
          </p:cNvSpPr>
          <p:nvPr/>
        </p:nvSpPr>
        <p:spPr bwMode="auto">
          <a:xfrm>
            <a:off x="0" y="188913"/>
            <a:ext cx="8856663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sz="1600" b="1">
              <a:solidFill>
                <a:schemeClr val="tx2"/>
              </a:solidFill>
              <a:latin typeface="Helios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0825" y="549275"/>
            <a:ext cx="4321175" cy="1008063"/>
          </a:xfrm>
          <a:prstGeom prst="round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24075" y="2276475"/>
            <a:ext cx="2447925" cy="358775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Выявлены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372225" y="2852738"/>
            <a:ext cx="2447925" cy="431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Не выявлены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0825" y="2924175"/>
            <a:ext cx="5834063" cy="50482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2"/>
                </a:solidFill>
              </a:rPr>
              <a:t>Исследования и измерения идентифицированных факторов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932363" y="1773238"/>
            <a:ext cx="3887787" cy="5746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2"/>
                </a:solidFill>
              </a:rPr>
              <a:t>Идентификация вредных и опасных факторов</a:t>
            </a: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611188" y="549275"/>
            <a:ext cx="36718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Рабочие места, сотрудников, чьи профессии предусмотрены Списками № 1 и № 2, </a:t>
            </a:r>
            <a:r>
              <a:rPr lang="ru-RU" sz="1600" b="1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1991 </a:t>
            </a:r>
            <a:r>
              <a:rPr lang="ru-RU" sz="1600" b="1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года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95288" y="4365625"/>
            <a:ext cx="2303462" cy="863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2"/>
                </a:solidFill>
              </a:rPr>
              <a:t>Вредные и опасные условия труда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372225" y="3716338"/>
            <a:ext cx="2520950" cy="86518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2"/>
                </a:solidFill>
              </a:rPr>
              <a:t>Декларирование соответствия условий труда 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716463" y="620713"/>
            <a:ext cx="4319587" cy="936625"/>
          </a:xfrm>
          <a:prstGeom prst="round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</a:rPr>
              <a:t>Рабочие места сотрудников,</a:t>
            </a:r>
            <a:r>
              <a:rPr lang="ru-RU" sz="1600" b="1" dirty="0">
                <a:solidFill>
                  <a:schemeClr val="tx1"/>
                </a:solidFill>
                <a:cs typeface="Times New Roman" pitchFamily="18" charset="0"/>
              </a:rPr>
              <a:t> чьи профессии не предусмотрены Списками № 1 и № 2, 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chemeClr val="tx1"/>
                </a:solidFill>
                <a:cs typeface="Times New Roman" pitchFamily="18" charset="0"/>
              </a:rPr>
              <a:t>1991 </a:t>
            </a:r>
            <a:r>
              <a:rPr lang="ru-RU" sz="1600" b="1" dirty="0">
                <a:solidFill>
                  <a:schemeClr val="tx1"/>
                </a:solidFill>
                <a:cs typeface="Times New Roman" pitchFamily="18" charset="0"/>
              </a:rPr>
              <a:t>года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23850" y="3644900"/>
            <a:ext cx="5400675" cy="431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2"/>
                </a:solidFill>
              </a:rPr>
              <a:t>Определение класса условий труда</a:t>
            </a:r>
          </a:p>
        </p:txBody>
      </p:sp>
      <p:pic>
        <p:nvPicPr>
          <p:cNvPr id="11283" name="Picture 4" descr="http://www.restate.ru/materials/attachment/bc940a0a7c9408e8d9ae791c340fef8d526847cc/%D0%A1%D0%A0%D0%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576263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Скругленный прямоугольник 39"/>
          <p:cNvSpPr/>
          <p:nvPr/>
        </p:nvSpPr>
        <p:spPr>
          <a:xfrm>
            <a:off x="3563938" y="4365625"/>
            <a:ext cx="2447925" cy="863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2"/>
                </a:solidFill>
              </a:rPr>
              <a:t>Оптимальные и допустимые условия труда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250825" y="5445125"/>
            <a:ext cx="2592388" cy="79216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2"/>
                </a:solidFill>
              </a:rPr>
              <a:t>Дополнительные тарифы страховых взносов в ПРФ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203575" y="5589588"/>
            <a:ext cx="2879725" cy="8620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2"/>
                </a:solidFill>
              </a:rPr>
              <a:t>Иные гарантии и компенсации</a:t>
            </a:r>
          </a:p>
        </p:txBody>
      </p:sp>
      <p:cxnSp>
        <p:nvCxnSpPr>
          <p:cNvPr id="44" name="Прямая со стрелкой 43"/>
          <p:cNvCxnSpPr/>
          <p:nvPr/>
        </p:nvCxnSpPr>
        <p:spPr>
          <a:xfrm>
            <a:off x="1619250" y="1557338"/>
            <a:ext cx="0" cy="1366837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6804025" y="1557338"/>
            <a:ext cx="0" cy="215900"/>
          </a:xfrm>
          <a:prstGeom prst="straightConnector1">
            <a:avLst/>
          </a:prstGeom>
          <a:ln w="19050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>
            <a:stCxn id="15" idx="1"/>
            <a:endCxn id="11" idx="0"/>
          </p:cNvCxnSpPr>
          <p:nvPr/>
        </p:nvCxnSpPr>
        <p:spPr>
          <a:xfrm flipH="1">
            <a:off x="3348038" y="2060575"/>
            <a:ext cx="1584325" cy="215900"/>
          </a:xfrm>
          <a:prstGeom prst="straightConnector1">
            <a:avLst/>
          </a:prstGeom>
          <a:ln w="19050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>
            <a:stCxn id="15" idx="2"/>
            <a:endCxn id="13" idx="0"/>
          </p:cNvCxnSpPr>
          <p:nvPr/>
        </p:nvCxnSpPr>
        <p:spPr>
          <a:xfrm>
            <a:off x="6875463" y="2347913"/>
            <a:ext cx="720725" cy="504825"/>
          </a:xfrm>
          <a:prstGeom prst="straightConnector1">
            <a:avLst/>
          </a:prstGeom>
          <a:ln w="19050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>
            <a:off x="3348038" y="2636838"/>
            <a:ext cx="0" cy="288925"/>
          </a:xfrm>
          <a:prstGeom prst="straightConnector1">
            <a:avLst/>
          </a:prstGeom>
          <a:ln w="19050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>
            <a:stCxn id="13" idx="2"/>
            <a:endCxn id="26" idx="0"/>
          </p:cNvCxnSpPr>
          <p:nvPr/>
        </p:nvCxnSpPr>
        <p:spPr>
          <a:xfrm>
            <a:off x="7596188" y="3284538"/>
            <a:ext cx="36512" cy="431800"/>
          </a:xfrm>
          <a:prstGeom prst="straightConnector1">
            <a:avLst/>
          </a:prstGeom>
          <a:ln w="19050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>
            <a:off x="1619250" y="3429000"/>
            <a:ext cx="0" cy="215900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4572000" y="3429000"/>
            <a:ext cx="0" cy="215900"/>
          </a:xfrm>
          <a:prstGeom prst="straightConnector1">
            <a:avLst/>
          </a:prstGeom>
          <a:ln w="19050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1619250" y="4076700"/>
            <a:ext cx="0" cy="287338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/>
          <p:nvPr/>
        </p:nvCxnSpPr>
        <p:spPr>
          <a:xfrm>
            <a:off x="1908175" y="5229225"/>
            <a:ext cx="1727200" cy="360363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/>
          <p:nvPr/>
        </p:nvCxnSpPr>
        <p:spPr>
          <a:xfrm>
            <a:off x="2339975" y="4076700"/>
            <a:ext cx="0" cy="287338"/>
          </a:xfrm>
          <a:prstGeom prst="straightConnector1">
            <a:avLst/>
          </a:prstGeom>
          <a:ln w="19050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 стрелкой 88"/>
          <p:cNvCxnSpPr/>
          <p:nvPr/>
        </p:nvCxnSpPr>
        <p:spPr>
          <a:xfrm>
            <a:off x="5364163" y="4076700"/>
            <a:ext cx="0" cy="287338"/>
          </a:xfrm>
          <a:prstGeom prst="straightConnector1">
            <a:avLst/>
          </a:prstGeom>
          <a:ln w="19050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4500563" y="4076700"/>
            <a:ext cx="0" cy="287338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1116013" y="5229225"/>
            <a:ext cx="0" cy="215900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25" idx="3"/>
          </p:cNvCxnSpPr>
          <p:nvPr/>
        </p:nvCxnSpPr>
        <p:spPr>
          <a:xfrm>
            <a:off x="2698750" y="4797425"/>
            <a:ext cx="1512888" cy="792163"/>
          </a:xfrm>
          <a:prstGeom prst="straightConnector1">
            <a:avLst/>
          </a:prstGeom>
          <a:ln w="19050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02" name="Заголовок 1"/>
          <p:cNvSpPr>
            <a:spLocks/>
          </p:cNvSpPr>
          <p:nvPr/>
        </p:nvSpPr>
        <p:spPr bwMode="auto">
          <a:xfrm>
            <a:off x="179388" y="115888"/>
            <a:ext cx="8856662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>
                <a:solidFill>
                  <a:schemeClr val="tx2"/>
                </a:solidFill>
                <a:latin typeface="Helios"/>
              </a:rPr>
              <a:t>ПРОЦЕДУРА СПЕЦИАЛЬНОЙ ОЦЕНКИ УСЛОВИЙ ТРУДА</a:t>
            </a:r>
          </a:p>
        </p:txBody>
      </p:sp>
      <p:cxnSp>
        <p:nvCxnSpPr>
          <p:cNvPr id="50" name="Shape 49"/>
          <p:cNvCxnSpPr>
            <a:stCxn id="40" idx="3"/>
            <a:endCxn id="26" idx="2"/>
          </p:cNvCxnSpPr>
          <p:nvPr/>
        </p:nvCxnSpPr>
        <p:spPr>
          <a:xfrm flipV="1">
            <a:off x="6011863" y="4581525"/>
            <a:ext cx="1620837" cy="215900"/>
          </a:xfrm>
          <a:prstGeom prst="bentConnector2">
            <a:avLst/>
          </a:prstGeom>
          <a:ln w="22225">
            <a:solidFill>
              <a:schemeClr val="tx1"/>
            </a:solidFill>
            <a:tailEnd type="arrow"/>
          </a:ln>
          <a:effectLst>
            <a:outerShdw blurRad="50800" dist="50800" dir="5400000" algn="ctr" rotWithShape="0">
              <a:schemeClr val="accent1">
                <a:lumMod val="75000"/>
                <a:alpha val="96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72450" y="6356350"/>
            <a:ext cx="51435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9D29A216-8EF4-4C16-B72B-370BF55DAF94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14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2291" name="Заголовок 1"/>
          <p:cNvSpPr>
            <a:spLocks/>
          </p:cNvSpPr>
          <p:nvPr/>
        </p:nvSpPr>
        <p:spPr bwMode="auto">
          <a:xfrm>
            <a:off x="179388" y="142853"/>
            <a:ext cx="8856662" cy="42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 dirty="0">
                <a:solidFill>
                  <a:schemeClr val="tx2"/>
                </a:solidFill>
                <a:latin typeface="Helios"/>
              </a:rPr>
              <a:t>ФОРМИРОВАНИЕ КОМИССИИ ПО ПРОВЕДЕНИЮ СПЕЦИАЛЬНОЙ ОЦЕНКИ УСЛОВИЙ ТРУДА</a:t>
            </a:r>
          </a:p>
        </p:txBody>
      </p:sp>
      <p:graphicFrame>
        <p:nvGraphicFramePr>
          <p:cNvPr id="14" name="Схема 13"/>
          <p:cNvGraphicFramePr/>
          <p:nvPr/>
        </p:nvGraphicFramePr>
        <p:xfrm>
          <a:off x="251520" y="908720"/>
          <a:ext cx="871296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72450" y="6356350"/>
            <a:ext cx="51435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BB6C6DE1-55CA-40B1-8B92-908B083EE918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15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9219" name="Заголовок 1"/>
          <p:cNvSpPr>
            <a:spLocks/>
          </p:cNvSpPr>
          <p:nvPr/>
        </p:nvSpPr>
        <p:spPr bwMode="auto">
          <a:xfrm>
            <a:off x="179388" y="333375"/>
            <a:ext cx="8856662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Helios"/>
                <a:ea typeface="+mj-ea"/>
                <a:cs typeface="+mj-cs"/>
              </a:rPr>
              <a:t>ЭТАПЫ СПЕЦИАЛЬНОЙ ОЦЕНКИ УСЛОВИЙ ТРУДА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Helios"/>
            </a:endParaRPr>
          </a:p>
        </p:txBody>
      </p:sp>
      <p:sp>
        <p:nvSpPr>
          <p:cNvPr id="10248" name="Прямоугольник 13"/>
          <p:cNvSpPr>
            <a:spLocks noChangeArrowheads="1"/>
          </p:cNvSpPr>
          <p:nvPr/>
        </p:nvSpPr>
        <p:spPr bwMode="auto">
          <a:xfrm>
            <a:off x="9861550" y="-119063"/>
            <a:ext cx="2286000" cy="40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/>
          </a:p>
        </p:txBody>
      </p:sp>
      <p:graphicFrame>
        <p:nvGraphicFramePr>
          <p:cNvPr id="18" name="Схема 17"/>
          <p:cNvGraphicFramePr/>
          <p:nvPr/>
        </p:nvGraphicFramePr>
        <p:xfrm>
          <a:off x="1475656" y="1340768"/>
          <a:ext cx="6840760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8DB940E-AB25-428B-A880-AFB941BA6E89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ИДЕНТИФИКАЦИЯ ПОТЕНЦИАЛЬНО ВРЕДНЫХ </a:t>
            </a:r>
            <a:b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(ОПАСНЫХ) ФАКТОРОВ</a:t>
            </a:r>
            <a:endParaRPr lang="ru-RU" sz="2000" b="1" dirty="0">
              <a:solidFill>
                <a:schemeClr val="tx2"/>
              </a:solidFill>
              <a:latin typeface="Helios"/>
              <a:ea typeface="+mn-ea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95288" y="1052512"/>
            <a:ext cx="8497887" cy="2519363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Идентификация потенциально вредных и (или) опасных факторов </a:t>
            </a:r>
            <a:r>
              <a:rPr lang="ru-RU" dirty="0">
                <a:solidFill>
                  <a:schemeClr val="tx1"/>
                </a:solidFill>
              </a:rPr>
              <a:t>– сопоставление выявленных на рабочем месте факторов производственной среды и трудового процесса с факторами производственной среды и трудового процесса, предусмотренными Классификатором вредных и опасных факторов производственной среды и трудового процесса, утверждаемым федеральным органом исполнительной власти, осуществляющим функции по выработке государственной политики и нормативно-правовому регулированию в сфере труда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5288" y="3714752"/>
            <a:ext cx="8497887" cy="1443036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Учитывает все возможные факторы производственной среды и трудового процесса с учетом характеристик технологического процесса и производственного оборудования, применяемых сырья и материалов, результатов ранее проводившихся измерений и исследований факторов производственной среды и трудового процесса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8313" y="5500702"/>
            <a:ext cx="8424862" cy="7143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</a:rPr>
              <a:t>Осуществляется комиссией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875463" y="63817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8087837-4E6E-4974-9DC5-E5DF63F5EE43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ИДЕНТИФИКАЦИЯ ПОТЕНЦИАЛЬНО ВРЕДНЫХ </a:t>
            </a:r>
            <a:b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</a:br>
            <a: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(ОПАСНЫХ) ФАКТОРОВ</a:t>
            </a:r>
            <a:endParaRPr lang="ru-RU" sz="2000" b="1" dirty="0">
              <a:solidFill>
                <a:schemeClr val="tx2"/>
              </a:solidFill>
              <a:latin typeface="Helios"/>
              <a:ea typeface="+mn-ea"/>
              <a:cs typeface="Arial" pitchFamily="34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1475656" y="908720"/>
            <a:ext cx="5976664" cy="720080"/>
            <a:chOff x="0" y="0"/>
            <a:chExt cx="2821370" cy="106397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0"/>
              <a:ext cx="2821370" cy="1063977"/>
            </a:xfrm>
            <a:prstGeom prst="roundRect">
              <a:avLst>
                <a:gd name="adj" fmla="val 10000"/>
              </a:avLst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31163" y="31163"/>
              <a:ext cx="2759044" cy="100165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0960" tIns="60960" rIns="60960" bIns="60960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dirty="0">
                  <a:solidFill>
                    <a:schemeClr val="bg1"/>
                  </a:solidFill>
                </a:rPr>
                <a:t>Выявление на рабочих местах потенциально вредных (опасных) факторов производственной среды и трудового процесса</a:t>
              </a:r>
            </a:p>
          </p:txBody>
        </p:sp>
      </p:grpSp>
      <p:grpSp>
        <p:nvGrpSpPr>
          <p:cNvPr id="3" name="Группа 13"/>
          <p:cNvGrpSpPr/>
          <p:nvPr/>
        </p:nvGrpSpPr>
        <p:grpSpPr>
          <a:xfrm>
            <a:off x="899592" y="1916832"/>
            <a:ext cx="5472608" cy="864096"/>
            <a:chOff x="3240367" y="0"/>
            <a:chExt cx="4077823" cy="1516031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3240367" y="0"/>
              <a:ext cx="4077823" cy="1468551"/>
            </a:xfrm>
            <a:prstGeom prst="roundRect">
              <a:avLst>
                <a:gd name="adj" fmla="val 10000"/>
              </a:avLst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3240367" y="133503"/>
              <a:ext cx="3991799" cy="138252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3340" tIns="53340" rIns="53340" bIns="53340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>
                  <a:solidFill>
                    <a:schemeClr val="tx2">
                      <a:lumMod val="75000"/>
                    </a:schemeClr>
                  </a:solidFill>
                </a:rPr>
                <a:t>Сопоставление выявленных на рабочих местах факторов производственной среды и трудового процесса с факторами, указанными в Классификаторе вредных и опасных факторов производственной среды и трудового процесса</a:t>
              </a:r>
            </a:p>
          </p:txBody>
        </p:sp>
      </p:grpSp>
      <p:sp>
        <p:nvSpPr>
          <p:cNvPr id="17" name="Скругленный прямоугольник 16"/>
          <p:cNvSpPr/>
          <p:nvPr/>
        </p:nvSpPr>
        <p:spPr>
          <a:xfrm>
            <a:off x="250825" y="2997200"/>
            <a:ext cx="5545138" cy="165576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156325" y="2852738"/>
            <a:ext cx="2844831" cy="4318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Вредные (опасные) факторы не идентифицированы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875463" y="3573463"/>
            <a:ext cx="2089150" cy="7921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</a:rPr>
              <a:t>Декларирование  соответствия условий труда</a:t>
            </a:r>
          </a:p>
        </p:txBody>
      </p:sp>
      <p:grpSp>
        <p:nvGrpSpPr>
          <p:cNvPr id="4" name="Группа 22"/>
          <p:cNvGrpSpPr/>
          <p:nvPr/>
        </p:nvGrpSpPr>
        <p:grpSpPr>
          <a:xfrm>
            <a:off x="323528" y="4797152"/>
            <a:ext cx="2880320" cy="1512168"/>
            <a:chOff x="72004" y="1944214"/>
            <a:chExt cx="2830148" cy="329954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72004" y="1944214"/>
              <a:ext cx="2830148" cy="3299543"/>
            </a:xfrm>
            <a:prstGeom prst="roundRect">
              <a:avLst>
                <a:gd name="adj" fmla="val 10000"/>
              </a:avLst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Скругленный прямоугольник 4"/>
            <p:cNvSpPr/>
            <p:nvPr/>
          </p:nvSpPr>
          <p:spPr>
            <a:xfrm>
              <a:off x="154896" y="2027106"/>
              <a:ext cx="2664364" cy="313375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200" dirty="0">
                  <a:solidFill>
                    <a:schemeClr val="tx1"/>
                  </a:solidFill>
                </a:rPr>
                <a:t>Оформление результатов процедуры идентификации потенциально вредных (опасных) факторов производственной среды и трудового процесса (Перечень рабочих мест, на которых проводилась специальная оценка условий труда)</a:t>
              </a:r>
            </a:p>
          </p:txBody>
        </p:sp>
      </p:grpSp>
      <p:grpSp>
        <p:nvGrpSpPr>
          <p:cNvPr id="6" name="Группа 25"/>
          <p:cNvGrpSpPr/>
          <p:nvPr/>
        </p:nvGrpSpPr>
        <p:grpSpPr>
          <a:xfrm>
            <a:off x="3714744" y="5373785"/>
            <a:ext cx="4752528" cy="1152128"/>
            <a:chOff x="3528386" y="2016224"/>
            <a:chExt cx="3417728" cy="315392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3528386" y="2016224"/>
              <a:ext cx="3417728" cy="3153923"/>
            </a:xfrm>
            <a:prstGeom prst="roundRect">
              <a:avLst>
                <a:gd name="adj" fmla="val 10000"/>
              </a:avLst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 useBgFill="1">
          <p:nvSpPr>
            <p:cNvPr id="28" name="Скругленный прямоугольник 4"/>
            <p:cNvSpPr/>
            <p:nvPr/>
          </p:nvSpPr>
          <p:spPr>
            <a:xfrm>
              <a:off x="3620761" y="2168096"/>
              <a:ext cx="3232978" cy="290968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Принятие решения о проведении исследований и измерений идентифицированных потенциально вредных (опасных) факторов производственной среды и трудового процесса</a:t>
              </a:r>
            </a:p>
          </p:txBody>
        </p:sp>
      </p:grpSp>
      <p:cxnSp>
        <p:nvCxnSpPr>
          <p:cNvPr id="35" name="Прямая со стрелкой 34"/>
          <p:cNvCxnSpPr/>
          <p:nvPr/>
        </p:nvCxnSpPr>
        <p:spPr>
          <a:xfrm>
            <a:off x="3995738" y="1628775"/>
            <a:ext cx="0" cy="28733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>
          <a:xfrm>
            <a:off x="468313" y="3141663"/>
            <a:ext cx="5399087" cy="17224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b="1" i="1" dirty="0">
                <a:latin typeface="Calibri" pitchFamily="34" charset="0"/>
              </a:rPr>
              <a:t>Вредные (опасные) факторы идентифицированы</a:t>
            </a:r>
          </a:p>
          <a:p>
            <a:r>
              <a:rPr lang="ru-RU" sz="1300" i="1" dirty="0">
                <a:solidFill>
                  <a:srgbClr val="C00000"/>
                </a:solidFill>
                <a:latin typeface="Calibri" pitchFamily="34" charset="0"/>
              </a:rPr>
              <a:t>Идентификация осуществляется экспертом (экспертами) организации, проводящей специальную оценку условий труда.</a:t>
            </a:r>
            <a:r>
              <a:rPr lang="ru-RU" sz="1300" i="1" dirty="0">
                <a:latin typeface="Calibri" pitchFamily="34" charset="0"/>
                <a:cs typeface="Times New Roman" pitchFamily="18" charset="0"/>
              </a:rPr>
              <a:t> В случае совпадения наименований выявленных факторов и факторов, указанных в соответствующих разделах Классификатора, выявленные факторы признаются идентифицированными потенциально вредными (опасными) факторами.</a:t>
            </a:r>
            <a:endParaRPr lang="ru-RU" sz="1300" i="1" dirty="0">
              <a:latin typeface="Calibri" pitchFamily="34" charset="0"/>
            </a:endParaRPr>
          </a:p>
          <a:p>
            <a:endParaRPr lang="ru-RU" sz="1400" i="1" dirty="0">
              <a:solidFill>
                <a:srgbClr val="C00000"/>
              </a:solidFill>
              <a:latin typeface="Calibri" pitchFamily="34" charset="0"/>
            </a:endParaRPr>
          </a:p>
        </p:txBody>
      </p:sp>
      <p:cxnSp>
        <p:nvCxnSpPr>
          <p:cNvPr id="46" name="Прямая со стрелкой 45"/>
          <p:cNvCxnSpPr/>
          <p:nvPr/>
        </p:nvCxnSpPr>
        <p:spPr>
          <a:xfrm flipH="1">
            <a:off x="3203575" y="2781300"/>
            <a:ext cx="431800" cy="2159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endCxn id="18" idx="1"/>
          </p:cNvCxnSpPr>
          <p:nvPr/>
        </p:nvCxnSpPr>
        <p:spPr>
          <a:xfrm>
            <a:off x="5364163" y="2781300"/>
            <a:ext cx="792162" cy="28733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8027988" y="3284538"/>
            <a:ext cx="0" cy="28892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H="1">
            <a:off x="3203575" y="4652963"/>
            <a:ext cx="576263" cy="36036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endCxn id="27" idx="1"/>
          </p:cNvCxnSpPr>
          <p:nvPr/>
        </p:nvCxnSpPr>
        <p:spPr>
          <a:xfrm>
            <a:off x="3138978" y="5302249"/>
            <a:ext cx="576262" cy="6477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286E80A-CC68-47D2-8989-0253F819F235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8435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1079500"/>
          </a:xfrm>
        </p:spPr>
        <p:txBody>
          <a:bodyPr/>
          <a:lstStyle/>
          <a:p>
            <a:r>
              <a:rPr lang="ru-RU" sz="2000" b="1" smtClean="0">
                <a:solidFill>
                  <a:schemeClr val="tx2"/>
                </a:solidFill>
                <a:latin typeface="Helios"/>
              </a:rPr>
              <a:t>КЛАССИФИКАТОР ПОТЕНЦИАЛЬНО ВРЕДНЫХ И (ИЛИ) ОПАСНЫХ ФАКТОРОВ ПРОИЗВОДСТВЕННОЙ СРЕДЫ И ТРУДОВОГО ПРОЦЕССА</a:t>
            </a: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="" xmlns:p14="http://schemas.microsoft.com/office/powerpoint/2010/main" val="3334783206"/>
              </p:ext>
            </p:extLst>
          </p:nvPr>
        </p:nvGraphicFramePr>
        <p:xfrm>
          <a:off x="467544" y="1397000"/>
          <a:ext cx="8064896" cy="462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EC42F8F-E040-45DD-8AEE-042A01186B3F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9459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576262"/>
          </a:xfrm>
        </p:spPr>
        <p:txBody>
          <a:bodyPr/>
          <a:lstStyle/>
          <a:p>
            <a:r>
              <a:rPr lang="ru-RU" sz="1600" b="1" smtClean="0">
                <a:solidFill>
                  <a:schemeClr val="tx2"/>
                </a:solidFill>
                <a:latin typeface="Helios"/>
              </a:rPr>
              <a:t>КЛАССИФИКАТОР ПОТЕНЦИАЛЬНО ВРЕДНЫХ И (ИЛИ) ОПАСНЫХ ФАКТОРОВ ПРОИЗВОДСТВЕННОЙ СРЕДЫ И ТРУДОВОГО ПРОЦЕССА</a:t>
            </a:r>
          </a:p>
        </p:txBody>
      </p:sp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2195513" y="1196975"/>
            <a:ext cx="4464050" cy="1624013"/>
            <a:chOff x="2736303" y="-328401"/>
            <a:chExt cx="2429792" cy="1624795"/>
          </a:xfrm>
        </p:grpSpPr>
        <p:sp>
          <p:nvSpPr>
            <p:cNvPr id="13" name="Овал 12"/>
            <p:cNvSpPr/>
            <p:nvPr/>
          </p:nvSpPr>
          <p:spPr>
            <a:xfrm>
              <a:off x="2736303" y="-328401"/>
              <a:ext cx="2429792" cy="162479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Овал 4"/>
            <p:cNvSpPr/>
            <p:nvPr/>
          </p:nvSpPr>
          <p:spPr>
            <a:xfrm>
              <a:off x="3092304" y="-90161"/>
              <a:ext cx="1717790" cy="11483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5400" tIns="25400" rIns="25400" bIns="2540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dirty="0">
                  <a:solidFill>
                    <a:schemeClr val="accent1">
                      <a:lumMod val="50000"/>
                    </a:schemeClr>
                  </a:solidFill>
                </a:rPr>
                <a:t>Параметры микроклимата</a:t>
              </a:r>
            </a:p>
          </p:txBody>
        </p:sp>
      </p:grpSp>
      <p:sp>
        <p:nvSpPr>
          <p:cNvPr id="15" name="Овал 14"/>
          <p:cNvSpPr/>
          <p:nvPr/>
        </p:nvSpPr>
        <p:spPr>
          <a:xfrm>
            <a:off x="611188" y="3141663"/>
            <a:ext cx="2031986" cy="1150937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Температура воздуха</a:t>
            </a:r>
          </a:p>
        </p:txBody>
      </p:sp>
      <p:sp>
        <p:nvSpPr>
          <p:cNvPr id="16" name="Овал 15"/>
          <p:cNvSpPr/>
          <p:nvPr/>
        </p:nvSpPr>
        <p:spPr>
          <a:xfrm>
            <a:off x="3000364" y="3500438"/>
            <a:ext cx="2292361" cy="1152525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Относительная влажность воздуха</a:t>
            </a:r>
          </a:p>
        </p:txBody>
      </p:sp>
      <p:sp>
        <p:nvSpPr>
          <p:cNvPr id="17" name="Овал 16"/>
          <p:cNvSpPr/>
          <p:nvPr/>
        </p:nvSpPr>
        <p:spPr>
          <a:xfrm>
            <a:off x="6948488" y="1844675"/>
            <a:ext cx="2016125" cy="1152525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Тепловое излучение</a:t>
            </a:r>
          </a:p>
        </p:txBody>
      </p:sp>
      <p:sp>
        <p:nvSpPr>
          <p:cNvPr id="18" name="Овал 17"/>
          <p:cNvSpPr/>
          <p:nvPr/>
        </p:nvSpPr>
        <p:spPr>
          <a:xfrm>
            <a:off x="5795963" y="3284538"/>
            <a:ext cx="2016125" cy="1152525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Скорость движения воздуха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051050" y="2636838"/>
            <a:ext cx="504825" cy="576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4211638" y="2852738"/>
            <a:ext cx="504825" cy="576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724525" y="2708275"/>
            <a:ext cx="431800" cy="6492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659563" y="1844675"/>
            <a:ext cx="649287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68313" y="4941888"/>
            <a:ext cx="8280400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600" b="1" i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Идентифицируются как потенциально вредные факторы на рабочих местах производственных помещений, на которых имеется технологическое оборудование, являющееся искусственным  источником тепла и (или) холода (за исключением климатического оборудования, не используемого в технологическом процессе и предназначенного для создания комфортных условий труда) и на открытой территории.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7"/>
          <p:cNvSpPr>
            <a:spLocks noChangeArrowheads="1"/>
          </p:cNvSpPr>
          <p:nvPr/>
        </p:nvSpPr>
        <p:spPr bwMode="auto">
          <a:xfrm>
            <a:off x="0" y="2571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dirty="0">
              <a:latin typeface="Tahom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2643182"/>
            <a:ext cx="692948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500" b="1" dirty="0" smtClean="0">
                <a:solidFill>
                  <a:srgbClr val="23538D"/>
                </a:solidFill>
              </a:rPr>
              <a:t>Специальная оценка условий труда как инструмент совершенствования системы управления охраной труда</a:t>
            </a:r>
            <a:endParaRPr lang="ru-RU" sz="3500" dirty="0"/>
          </a:p>
        </p:txBody>
      </p:sp>
      <p:pic>
        <p:nvPicPr>
          <p:cNvPr id="6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989388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261AB89-5C54-48CC-9D81-2AEEDB1CEA78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0483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576262"/>
          </a:xfrm>
        </p:spPr>
        <p:txBody>
          <a:bodyPr/>
          <a:lstStyle/>
          <a:p>
            <a:r>
              <a:rPr lang="ru-RU" sz="1600" b="1" smtClean="0">
                <a:solidFill>
                  <a:schemeClr val="tx2"/>
                </a:solidFill>
                <a:latin typeface="Helios"/>
              </a:rPr>
              <a:t>КЛАССИФИКАТОР ПОТЕНЦИАЛЬНО ВРЕДНЫХ И (ИЛИ) ОПАСНЫХ ФАКТОРОВ ПРОИЗВОДСТВЕННОЙ СРЕДЫ И ТРУДОВОГО ПРОЦЕССА</a:t>
            </a:r>
          </a:p>
        </p:txBody>
      </p:sp>
      <p:sp>
        <p:nvSpPr>
          <p:cNvPr id="15" name="Овал 14"/>
          <p:cNvSpPr/>
          <p:nvPr/>
        </p:nvSpPr>
        <p:spPr>
          <a:xfrm>
            <a:off x="755650" y="3213100"/>
            <a:ext cx="2808288" cy="1439863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Высоко – и умеренно </a:t>
            </a:r>
            <a:r>
              <a:rPr lang="ru-RU" sz="1600" b="1" dirty="0" err="1"/>
              <a:t>фиброгенные</a:t>
            </a:r>
            <a:r>
              <a:rPr lang="ru-RU" sz="1600" b="1" dirty="0"/>
              <a:t> АПФД</a:t>
            </a:r>
          </a:p>
        </p:txBody>
      </p:sp>
      <p:sp>
        <p:nvSpPr>
          <p:cNvPr id="18" name="Овал 17"/>
          <p:cNvSpPr/>
          <p:nvPr/>
        </p:nvSpPr>
        <p:spPr>
          <a:xfrm>
            <a:off x="5616575" y="3284538"/>
            <a:ext cx="3041650" cy="1439862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/>
              <a:t>Слабофиброгенные</a:t>
            </a:r>
            <a:r>
              <a:rPr lang="ru-RU" sz="1600" b="1" dirty="0"/>
              <a:t> АПФД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3059113" y="2708275"/>
            <a:ext cx="504825" cy="57626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724525" y="2708275"/>
            <a:ext cx="431800" cy="6492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68313" y="4941888"/>
            <a:ext cx="8280400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b="1" i="1" dirty="0">
                <a:solidFill>
                  <a:schemeClr val="tx2">
                    <a:lumMod val="50000"/>
                  </a:schemeClr>
                </a:solidFill>
              </a:rPr>
              <a:t>Идентифицируются как потенциально вредные факторы только на рабочих местах, на которых осуществляется   добыча, обогащение, производство и использование в технологическом процессе пылящих веществ, относящихся к АПФД, а также эксплуатируется оборудование, работа на котором сопровождается выделением АПФД (например, пыли, содержащие природные и искусственные минеральные волокна, угольная пыль).</a:t>
            </a:r>
            <a:endParaRPr lang="ru-RU" sz="1400" b="1" i="1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grpSp>
        <p:nvGrpSpPr>
          <p:cNvPr id="2" name="Группа 22"/>
          <p:cNvGrpSpPr>
            <a:grpSpLocks/>
          </p:cNvGrpSpPr>
          <p:nvPr/>
        </p:nvGrpSpPr>
        <p:grpSpPr bwMode="auto">
          <a:xfrm>
            <a:off x="2484438" y="908050"/>
            <a:ext cx="4103687" cy="1811338"/>
            <a:chOff x="504051" y="447818"/>
            <a:chExt cx="2420311" cy="1810951"/>
          </a:xfrm>
        </p:grpSpPr>
        <p:sp>
          <p:nvSpPr>
            <p:cNvPr id="24" name="Овал 23"/>
            <p:cNvSpPr/>
            <p:nvPr/>
          </p:nvSpPr>
          <p:spPr>
            <a:xfrm>
              <a:off x="504051" y="447818"/>
              <a:ext cx="2420311" cy="1810951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Овал 4"/>
            <p:cNvSpPr/>
            <p:nvPr/>
          </p:nvSpPr>
          <p:spPr>
            <a:xfrm>
              <a:off x="858905" y="712874"/>
              <a:ext cx="1710603" cy="12808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0320" tIns="20320" rIns="20320" bIns="20320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dirty="0"/>
                <a:t>Аэрозоли преимущественно </a:t>
              </a:r>
              <a:r>
                <a:rPr lang="ru-RU" dirty="0" err="1"/>
                <a:t>фиброгенного</a:t>
              </a:r>
              <a:r>
                <a:rPr lang="ru-RU" dirty="0"/>
                <a:t> действия (АПФД)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3749043-78C2-4528-89CC-62492A364156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1507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576262"/>
          </a:xfrm>
        </p:spPr>
        <p:txBody>
          <a:bodyPr/>
          <a:lstStyle/>
          <a:p>
            <a:r>
              <a:rPr lang="ru-RU" sz="1600" b="1" smtClean="0">
                <a:solidFill>
                  <a:schemeClr val="tx2"/>
                </a:solidFill>
                <a:latin typeface="Helios"/>
              </a:rPr>
              <a:t>КЛАССИФИКАТОР ПОТЕНЦИАЛЬНО ВРЕДНЫХ И (ИЛИ) ОПАСНЫХ ФАКТОРОВ ПРОИЗВОДСТВЕННОЙ СРЕДЫ И ТРУДОВОГО ПРОЦЕССА</a:t>
            </a:r>
          </a:p>
        </p:txBody>
      </p:sp>
      <p:sp>
        <p:nvSpPr>
          <p:cNvPr id="15" name="Овал 14"/>
          <p:cNvSpPr/>
          <p:nvPr/>
        </p:nvSpPr>
        <p:spPr>
          <a:xfrm>
            <a:off x="684213" y="3141663"/>
            <a:ext cx="1860550" cy="1150937"/>
          </a:xfrm>
          <a:prstGeom prst="ellipse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Шум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/>
          </a:p>
        </p:txBody>
      </p:sp>
      <p:sp>
        <p:nvSpPr>
          <p:cNvPr id="16" name="Овал 15"/>
          <p:cNvSpPr/>
          <p:nvPr/>
        </p:nvSpPr>
        <p:spPr>
          <a:xfrm>
            <a:off x="3348038" y="3500438"/>
            <a:ext cx="2016125" cy="1152525"/>
          </a:xfrm>
          <a:prstGeom prst="ellipse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Инфразвук</a:t>
            </a:r>
          </a:p>
        </p:txBody>
      </p:sp>
      <p:sp>
        <p:nvSpPr>
          <p:cNvPr id="17" name="Овал 16"/>
          <p:cNvSpPr/>
          <p:nvPr/>
        </p:nvSpPr>
        <p:spPr>
          <a:xfrm>
            <a:off x="7019925" y="1844675"/>
            <a:ext cx="2016125" cy="1152525"/>
          </a:xfrm>
          <a:prstGeom prst="ellipse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Локальная и общая вибрация</a:t>
            </a:r>
          </a:p>
        </p:txBody>
      </p:sp>
      <p:sp>
        <p:nvSpPr>
          <p:cNvPr id="18" name="Овал 17"/>
          <p:cNvSpPr/>
          <p:nvPr/>
        </p:nvSpPr>
        <p:spPr>
          <a:xfrm>
            <a:off x="5867400" y="3284538"/>
            <a:ext cx="2017713" cy="1152525"/>
          </a:xfrm>
          <a:prstGeom prst="ellipse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Ультразвук воздушный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411413" y="2492375"/>
            <a:ext cx="504825" cy="5762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067175" y="2924175"/>
            <a:ext cx="144463" cy="50482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724525" y="2708275"/>
            <a:ext cx="431800" cy="6492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659563" y="1844675"/>
            <a:ext cx="649287" cy="714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68313" y="4941888"/>
            <a:ext cx="8280400" cy="1076325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600" b="1" i="1" dirty="0">
                <a:solidFill>
                  <a:schemeClr val="accent3">
                    <a:lumMod val="50000"/>
                  </a:schemeClr>
                </a:solidFill>
              </a:rPr>
              <a:t>Идентифицируются как потенциально вредные факторы только на рабочих местах производственных помещений, на которых имеется технологическое оборудование, являющееся  источником указанных </a:t>
            </a:r>
            <a:r>
              <a:rPr lang="ru-RU" sz="1600" b="1" i="1" dirty="0" err="1">
                <a:solidFill>
                  <a:schemeClr val="accent3">
                    <a:lumMod val="50000"/>
                  </a:schemeClr>
                </a:solidFill>
              </a:rPr>
              <a:t>виброакустических</a:t>
            </a:r>
            <a:r>
              <a:rPr lang="ru-RU" sz="1600" b="1" i="1" dirty="0">
                <a:solidFill>
                  <a:schemeClr val="accent3">
                    <a:lumMod val="50000"/>
                  </a:schemeClr>
                </a:solidFill>
              </a:rPr>
              <a:t> факторов.</a:t>
            </a:r>
            <a:endParaRPr lang="ru-RU" sz="1600" b="1" i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grpSp>
        <p:nvGrpSpPr>
          <p:cNvPr id="2" name="Группа 22"/>
          <p:cNvGrpSpPr>
            <a:grpSpLocks/>
          </p:cNvGrpSpPr>
          <p:nvPr/>
        </p:nvGrpSpPr>
        <p:grpSpPr bwMode="auto">
          <a:xfrm>
            <a:off x="2771775" y="981075"/>
            <a:ext cx="3671888" cy="1811338"/>
            <a:chOff x="4824534" y="447827"/>
            <a:chExt cx="2841221" cy="1810940"/>
          </a:xfrm>
          <a:solidFill>
            <a:srgbClr val="FFFF00"/>
          </a:solidFill>
        </p:grpSpPr>
        <p:sp>
          <p:nvSpPr>
            <p:cNvPr id="24" name="Овал 23"/>
            <p:cNvSpPr/>
            <p:nvPr/>
          </p:nvSpPr>
          <p:spPr>
            <a:xfrm>
              <a:off x="4824534" y="447827"/>
              <a:ext cx="2841221" cy="1810940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Овал 4"/>
            <p:cNvSpPr/>
            <p:nvPr/>
          </p:nvSpPr>
          <p:spPr>
            <a:xfrm>
              <a:off x="5240952" y="712882"/>
              <a:ext cx="2008385" cy="128083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dirty="0" err="1">
                  <a:solidFill>
                    <a:schemeClr val="accent1">
                      <a:lumMod val="50000"/>
                    </a:schemeClr>
                  </a:solidFill>
                </a:rPr>
                <a:t>Виброакустические</a:t>
              </a:r>
              <a:r>
                <a:rPr lang="ru-RU" sz="2000" dirty="0">
                  <a:solidFill>
                    <a:schemeClr val="accent1">
                      <a:lumMod val="50000"/>
                    </a:schemeClr>
                  </a:solidFill>
                </a:rPr>
                <a:t> факторы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FA887E6-F812-42DE-8999-86783977D66C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2531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576262"/>
          </a:xfrm>
        </p:spPr>
        <p:txBody>
          <a:bodyPr/>
          <a:lstStyle/>
          <a:p>
            <a:r>
              <a:rPr lang="ru-RU" sz="1600" b="1" smtClean="0">
                <a:solidFill>
                  <a:schemeClr val="tx2"/>
                </a:solidFill>
                <a:latin typeface="Helios"/>
              </a:rPr>
              <a:t>КЛАССИФИКАТОР ПОТЕНЦИАЛЬНО ВРЕДНЫХ И (ИЛИ) ОПАСНЫХ ФАКТОРОВ ПРОИЗВОДСТВЕННОЙ СРЕДЫ И ТРУДОВОГО ПРОЦЕССА</a:t>
            </a:r>
          </a:p>
        </p:txBody>
      </p:sp>
      <p:sp>
        <p:nvSpPr>
          <p:cNvPr id="15" name="Овал 14"/>
          <p:cNvSpPr/>
          <p:nvPr/>
        </p:nvSpPr>
        <p:spPr>
          <a:xfrm>
            <a:off x="539750" y="2924175"/>
            <a:ext cx="2592388" cy="1368425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Освещенность рабочей поверхности при искусственном освещении</a:t>
            </a:r>
          </a:p>
        </p:txBody>
      </p:sp>
      <p:sp>
        <p:nvSpPr>
          <p:cNvPr id="16" name="Овал 15"/>
          <p:cNvSpPr/>
          <p:nvPr/>
        </p:nvSpPr>
        <p:spPr>
          <a:xfrm>
            <a:off x="3851275" y="3141663"/>
            <a:ext cx="2376488" cy="1223962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Прямая </a:t>
            </a:r>
            <a:r>
              <a:rPr lang="ru-RU" sz="1400" b="1" dirty="0" err="1"/>
              <a:t>блесткость</a:t>
            </a:r>
            <a:endParaRPr lang="ru-RU" sz="1400" b="1" dirty="0"/>
          </a:p>
        </p:txBody>
      </p:sp>
      <p:sp>
        <p:nvSpPr>
          <p:cNvPr id="18" name="Овал 17"/>
          <p:cNvSpPr/>
          <p:nvPr/>
        </p:nvSpPr>
        <p:spPr>
          <a:xfrm>
            <a:off x="6516688" y="2781300"/>
            <a:ext cx="2016125" cy="1152525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Отраженная </a:t>
            </a:r>
            <a:r>
              <a:rPr lang="ru-RU" sz="1400" b="1" dirty="0" err="1"/>
              <a:t>блесткость</a:t>
            </a:r>
            <a:endParaRPr lang="ru-RU" sz="1400" b="1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268538" y="2276475"/>
            <a:ext cx="503237" cy="5762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4787900" y="2708275"/>
            <a:ext cx="71438" cy="3603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300788" y="2205038"/>
            <a:ext cx="431800" cy="647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68313" y="4437063"/>
            <a:ext cx="8280400" cy="2032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b="1" i="1" dirty="0">
                <a:solidFill>
                  <a:schemeClr val="accent6">
                    <a:lumMod val="50000"/>
                  </a:schemeClr>
                </a:solidFill>
              </a:rPr>
              <a:t>Идентифицируются как потенциально вредные факторы только при выполнении прецизионных работ высокой и наивысшей точности с величиной объектов различения менее 0,5 мм, при работе на </a:t>
            </a:r>
            <a:r>
              <a:rPr lang="ru-RU" sz="1400" b="1" i="1" dirty="0" err="1">
                <a:solidFill>
                  <a:schemeClr val="accent6">
                    <a:lumMod val="50000"/>
                  </a:schemeClr>
                </a:solidFill>
              </a:rPr>
              <a:t>видео-дисплейных</a:t>
            </a:r>
            <a:r>
              <a:rPr lang="ru-RU" sz="1400" b="1" i="1" dirty="0">
                <a:solidFill>
                  <a:schemeClr val="accent6">
                    <a:lumMod val="50000"/>
                  </a:schemeClr>
                </a:solidFill>
              </a:rPr>
              <a:t> терминалах при наблюдении за большим количеством объектов на экране, при наличии слепящих источников света, при проведении работ с объектами различения и рабочими поверхностями, обладающими направленно-рассеянным и смешанным отражением, а также на рабочих местах, на которых проводятся работы на высоте, а также существует опасность </a:t>
            </a:r>
            <a:r>
              <a:rPr lang="ru-RU" sz="1400" b="1" i="1" dirty="0" err="1">
                <a:solidFill>
                  <a:schemeClr val="accent6">
                    <a:lumMod val="50000"/>
                  </a:schemeClr>
                </a:solidFill>
              </a:rPr>
              <a:t>травмирования</a:t>
            </a:r>
            <a:r>
              <a:rPr lang="ru-RU" sz="1400" b="1" i="1" dirty="0">
                <a:solidFill>
                  <a:schemeClr val="accent6">
                    <a:lumMod val="50000"/>
                  </a:schemeClr>
                </a:solidFill>
              </a:rPr>
              <a:t> работников вследствие воздействия движущихся частей машин и механизмов, транспортных средств.</a:t>
            </a:r>
            <a:endParaRPr lang="ru-RU" sz="1400" b="1" i="1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grpSp>
        <p:nvGrpSpPr>
          <p:cNvPr id="2" name="Группа 22"/>
          <p:cNvGrpSpPr>
            <a:grpSpLocks/>
          </p:cNvGrpSpPr>
          <p:nvPr/>
        </p:nvGrpSpPr>
        <p:grpSpPr bwMode="auto">
          <a:xfrm>
            <a:off x="2627313" y="981075"/>
            <a:ext cx="3600450" cy="1779588"/>
            <a:chOff x="648079" y="2248021"/>
            <a:chExt cx="2304267" cy="1779393"/>
          </a:xfrm>
        </p:grpSpPr>
        <p:sp>
          <p:nvSpPr>
            <p:cNvPr id="24" name="Овал 23"/>
            <p:cNvSpPr/>
            <p:nvPr/>
          </p:nvSpPr>
          <p:spPr>
            <a:xfrm>
              <a:off x="648079" y="2248021"/>
              <a:ext cx="2304267" cy="1779393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Овал 4"/>
            <p:cNvSpPr/>
            <p:nvPr/>
          </p:nvSpPr>
          <p:spPr>
            <a:xfrm>
              <a:off x="985388" y="2508342"/>
              <a:ext cx="1629649" cy="12587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5400" tIns="25400" rIns="25400" bIns="2540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/>
                <a:t>Параметры световой среды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EEB25D-8DCE-4BD7-8483-6A3A98E6E70B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3555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576262"/>
          </a:xfrm>
        </p:spPr>
        <p:txBody>
          <a:bodyPr/>
          <a:lstStyle/>
          <a:p>
            <a:r>
              <a:rPr lang="ru-RU" sz="1600" b="1" smtClean="0">
                <a:solidFill>
                  <a:schemeClr val="tx2"/>
                </a:solidFill>
                <a:latin typeface="Helios"/>
              </a:rPr>
              <a:t>КЛАССИФИКАТОР ПОТЕНЦИАЛЬНО ВРЕДНЫХ И (ИЛИ) ОПАСНЫХ ФАКТОРОВ ПРОИЗВОДСТВЕННОЙ СРЕДЫ И ТРУДОВОГО ПРОЦЕССА</a:t>
            </a:r>
          </a:p>
        </p:txBody>
      </p:sp>
      <p:sp>
        <p:nvSpPr>
          <p:cNvPr id="15" name="Овал 14"/>
          <p:cNvSpPr/>
          <p:nvPr/>
        </p:nvSpPr>
        <p:spPr>
          <a:xfrm>
            <a:off x="107950" y="3141663"/>
            <a:ext cx="2592388" cy="1511300"/>
          </a:xfrm>
          <a:prstGeom prst="ellipse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Переменное электромагнитное поле (промышленная частота 50 Гц)</a:t>
            </a:r>
          </a:p>
        </p:txBody>
      </p:sp>
      <p:sp>
        <p:nvSpPr>
          <p:cNvPr id="16" name="Овал 15"/>
          <p:cNvSpPr/>
          <p:nvPr/>
        </p:nvSpPr>
        <p:spPr>
          <a:xfrm>
            <a:off x="2916238" y="3500438"/>
            <a:ext cx="2447925" cy="1296987"/>
          </a:xfrm>
          <a:prstGeom prst="ellipse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Переменное электромагнитное поле </a:t>
            </a:r>
            <a:r>
              <a:rPr lang="ru-RU" sz="1400" b="1" dirty="0" err="1"/>
              <a:t>радиочастного</a:t>
            </a:r>
            <a:r>
              <a:rPr lang="ru-RU" sz="1400" b="1" dirty="0"/>
              <a:t> </a:t>
            </a:r>
            <a:r>
              <a:rPr lang="ru-RU" sz="1400" b="1" dirty="0" err="1"/>
              <a:t>диапозона</a:t>
            </a:r>
            <a:endParaRPr lang="ru-RU" sz="1400" b="1" dirty="0"/>
          </a:p>
        </p:txBody>
      </p:sp>
      <p:sp>
        <p:nvSpPr>
          <p:cNvPr id="17" name="Овал 16"/>
          <p:cNvSpPr/>
          <p:nvPr/>
        </p:nvSpPr>
        <p:spPr>
          <a:xfrm>
            <a:off x="6875463" y="2133600"/>
            <a:ext cx="2017712" cy="1150938"/>
          </a:xfrm>
          <a:prstGeom prst="ellipse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Постоянное магнитное поле</a:t>
            </a:r>
          </a:p>
        </p:txBody>
      </p:sp>
      <p:sp>
        <p:nvSpPr>
          <p:cNvPr id="18" name="Овал 17"/>
          <p:cNvSpPr/>
          <p:nvPr/>
        </p:nvSpPr>
        <p:spPr>
          <a:xfrm>
            <a:off x="5795963" y="3284538"/>
            <a:ext cx="2016125" cy="1152525"/>
          </a:xfrm>
          <a:prstGeom prst="ellipse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Электростатическое поле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051050" y="2636838"/>
            <a:ext cx="504825" cy="576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4211638" y="2852738"/>
            <a:ext cx="504825" cy="576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724525" y="2708275"/>
            <a:ext cx="431800" cy="6492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588125" y="1916113"/>
            <a:ext cx="504825" cy="3603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68313" y="4941888"/>
            <a:ext cx="8280400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b="1" i="1" dirty="0">
                <a:solidFill>
                  <a:srgbClr val="0070C0"/>
                </a:solidFill>
                <a:latin typeface="+mn-lt"/>
              </a:rPr>
              <a:t>За исключением рабочих мест, на которых работники исключительно заняты на персональных электронно-вычислительных машинах (персональных компьютерах) и (или) эксплуатируют аппараты копировально-множительной техники настольного типа, единичные стационарные копировально-множительные аппараты, используемые периодически, для нужд самой организации, иную офисную организационную технику, а также бытовую технику, не используемую в технологическом процессе производства.</a:t>
            </a:r>
          </a:p>
        </p:txBody>
      </p:sp>
      <p:grpSp>
        <p:nvGrpSpPr>
          <p:cNvPr id="2" name="Группа 22"/>
          <p:cNvGrpSpPr>
            <a:grpSpLocks/>
          </p:cNvGrpSpPr>
          <p:nvPr/>
        </p:nvGrpSpPr>
        <p:grpSpPr bwMode="auto">
          <a:xfrm>
            <a:off x="2484438" y="1052513"/>
            <a:ext cx="4032250" cy="1941512"/>
            <a:chOff x="2520278" y="3010645"/>
            <a:chExt cx="2957883" cy="1942043"/>
          </a:xfr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</p:grpSpPr>
        <p:sp>
          <p:nvSpPr>
            <p:cNvPr id="24" name="Овал 23"/>
            <p:cNvSpPr/>
            <p:nvPr/>
          </p:nvSpPr>
          <p:spPr>
            <a:xfrm>
              <a:off x="2520278" y="3010645"/>
              <a:ext cx="2957883" cy="1942043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Овал 4"/>
            <p:cNvSpPr/>
            <p:nvPr/>
          </p:nvSpPr>
          <p:spPr>
            <a:xfrm>
              <a:off x="2953480" y="3294885"/>
              <a:ext cx="2091479" cy="137356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5400" tIns="25400" rIns="25400" bIns="2540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i="1" dirty="0"/>
                <a:t>Неионизирующие излучения</a:t>
              </a:r>
            </a:p>
          </p:txBody>
        </p:sp>
      </p:grpSp>
      <p:sp>
        <p:nvSpPr>
          <p:cNvPr id="29" name="Овал 28"/>
          <p:cNvSpPr/>
          <p:nvPr/>
        </p:nvSpPr>
        <p:spPr>
          <a:xfrm>
            <a:off x="250825" y="1628775"/>
            <a:ext cx="2017713" cy="1152525"/>
          </a:xfrm>
          <a:prstGeom prst="ellipse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Ультрафиолетовое излучение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H="1">
            <a:off x="2124075" y="1628775"/>
            <a:ext cx="360363" cy="1444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Овал 33"/>
          <p:cNvSpPr/>
          <p:nvPr/>
        </p:nvSpPr>
        <p:spPr>
          <a:xfrm>
            <a:off x="6948488" y="692150"/>
            <a:ext cx="2016125" cy="1152525"/>
          </a:xfrm>
          <a:prstGeom prst="ellipse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Лазерное излучение</a:t>
            </a:r>
          </a:p>
        </p:txBody>
      </p:sp>
      <p:cxnSp>
        <p:nvCxnSpPr>
          <p:cNvPr id="38" name="Прямая соединительная линия 37"/>
          <p:cNvCxnSpPr>
            <a:stCxn id="34" idx="2"/>
          </p:cNvCxnSpPr>
          <p:nvPr/>
        </p:nvCxnSpPr>
        <p:spPr>
          <a:xfrm flipH="1">
            <a:off x="6516688" y="1268413"/>
            <a:ext cx="431800" cy="2889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C4584B7-25A0-4FE4-9BFD-0F9B5413F5FC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576262"/>
          </a:xfrm>
        </p:spPr>
        <p:txBody>
          <a:bodyPr/>
          <a:lstStyle/>
          <a:p>
            <a:r>
              <a:rPr lang="ru-RU" sz="1600" b="1" smtClean="0">
                <a:solidFill>
                  <a:schemeClr val="tx2"/>
                </a:solidFill>
                <a:latin typeface="Helios"/>
              </a:rPr>
              <a:t>КЛАССИФИКАТОР ПОТЕНЦИАЛЬНО ВРЕДНЫХ И (ИЛИ) ОПАСНЫХ ФАКТОРОВ ПРОИЗВОДСТВЕННОЙ СРЕДЫ И ТРУДОВОГО ПРОЦЕССА</a:t>
            </a:r>
          </a:p>
        </p:txBody>
      </p:sp>
      <p:sp>
        <p:nvSpPr>
          <p:cNvPr id="18" name="Овал 17"/>
          <p:cNvSpPr/>
          <p:nvPr/>
        </p:nvSpPr>
        <p:spPr>
          <a:xfrm>
            <a:off x="5795963" y="3284538"/>
            <a:ext cx="2016125" cy="1152525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195513" y="2276475"/>
            <a:ext cx="504825" cy="5762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372225" y="2060575"/>
            <a:ext cx="431800" cy="647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22"/>
          <p:cNvGrpSpPr>
            <a:grpSpLocks/>
          </p:cNvGrpSpPr>
          <p:nvPr/>
        </p:nvGrpSpPr>
        <p:grpSpPr bwMode="auto">
          <a:xfrm>
            <a:off x="2484438" y="908050"/>
            <a:ext cx="3887787" cy="1755775"/>
            <a:chOff x="4896544" y="2248028"/>
            <a:chExt cx="2642626" cy="1754537"/>
          </a:xfrm>
        </p:grpSpPr>
        <p:sp>
          <p:nvSpPr>
            <p:cNvPr id="24" name="Овал 23"/>
            <p:cNvSpPr/>
            <p:nvPr/>
          </p:nvSpPr>
          <p:spPr>
            <a:xfrm>
              <a:off x="4896544" y="2248028"/>
              <a:ext cx="2642626" cy="1754537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Овал 4"/>
            <p:cNvSpPr/>
            <p:nvPr/>
          </p:nvSpPr>
          <p:spPr>
            <a:xfrm>
              <a:off x="5283927" y="2505022"/>
              <a:ext cx="1867859" cy="12405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5400" tIns="25400" rIns="25400" bIns="25400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dirty="0"/>
                <a:t>Ионизирующие излучения</a:t>
              </a:r>
            </a:p>
          </p:txBody>
        </p:sp>
      </p:grpSp>
      <p:sp>
        <p:nvSpPr>
          <p:cNvPr id="26" name="Овал 25"/>
          <p:cNvSpPr/>
          <p:nvPr/>
        </p:nvSpPr>
        <p:spPr>
          <a:xfrm>
            <a:off x="539750" y="2997200"/>
            <a:ext cx="3240088" cy="1511300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Рентгеновское, гамма – и нейтронное излучение</a:t>
            </a:r>
          </a:p>
        </p:txBody>
      </p:sp>
      <p:sp>
        <p:nvSpPr>
          <p:cNvPr id="29" name="Овал 28"/>
          <p:cNvSpPr/>
          <p:nvPr/>
        </p:nvSpPr>
        <p:spPr>
          <a:xfrm>
            <a:off x="4716463" y="2852738"/>
            <a:ext cx="4103687" cy="2016125"/>
          </a:xfrm>
          <a:prstGeom prst="ellipse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Поверхностное радиоактивное загрязнение производственных помещений, элементов производственного оборудования, средств индивидуальной защиты и кожных покровов работников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684213" y="4941888"/>
            <a:ext cx="7920037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600" b="1" i="1" dirty="0">
                <a:solidFill>
                  <a:srgbClr val="7030A0"/>
                </a:solidFill>
                <a:latin typeface="+mn-lt"/>
              </a:rPr>
              <a:t>Идентифицируются как потенциально вредные факторы только на рабочих местах, на которых осуществляется   добыча, обогащение, производство и использование в технологическом процессе радиоактивных веществ  и изотопов, а также при эксплуатации оборудования, создающего ионизирующее излучение.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DA003C7-91E1-48A4-BBBF-AACB33F3F018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5603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792162"/>
          </a:xfrm>
        </p:spPr>
        <p:txBody>
          <a:bodyPr/>
          <a:lstStyle/>
          <a:p>
            <a:r>
              <a:rPr lang="ru-RU" sz="1800" b="1" smtClean="0">
                <a:solidFill>
                  <a:schemeClr val="tx2"/>
                </a:solidFill>
                <a:latin typeface="Helios"/>
              </a:rPr>
              <a:t>КЛАССИФИКАТОР ПОТЕНЦИАЛЬНО ВРЕДНЫХ И (ИЛИ) ОПАСНЫХ ФАКТОРОВ ПРОИЗВОДСТВЕННОЙ СРЕДЫ И ТРУДОВОГО ПРОЦЕССА</a:t>
            </a:r>
          </a:p>
        </p:txBody>
      </p:sp>
      <p:graphicFrame>
        <p:nvGraphicFramePr>
          <p:cNvPr id="10" name="Схема 9"/>
          <p:cNvGraphicFramePr/>
          <p:nvPr/>
        </p:nvGraphicFramePr>
        <p:xfrm>
          <a:off x="611560" y="980728"/>
          <a:ext cx="784887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39750" y="981075"/>
            <a:ext cx="5400675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Идентифицируются как потенциально вредные факторы только на рабочих местах при добыче, обогащении, химическом синтезе, использовании в технологическом процессе и/или химическом анализе химических веществ и смесей, выделении химических веществ в ходе технологического процесса, а также при производстве некоторых веществ биологической природы.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5325995-CE40-4554-9751-33A77CBDB051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6627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792162"/>
          </a:xfrm>
        </p:spPr>
        <p:txBody>
          <a:bodyPr/>
          <a:lstStyle/>
          <a:p>
            <a:r>
              <a:rPr lang="ru-RU" sz="1800" b="1" smtClean="0">
                <a:solidFill>
                  <a:schemeClr val="tx2"/>
                </a:solidFill>
                <a:latin typeface="Helios"/>
              </a:rPr>
              <a:t>КЛАССИФИКАТОР ПОТЕНЦИАЛЬНО ВРЕДНЫХ И (ИЛИ) ОПАСНЫХ ФАКТОРОВ ПРОИЗВОДСТВЕННОЙ СРЕДЫ И ТРУДОВОГО ПРОЦЕССА</a:t>
            </a:r>
          </a:p>
        </p:txBody>
      </p:sp>
      <p:graphicFrame>
        <p:nvGraphicFramePr>
          <p:cNvPr id="12" name="Схема 11"/>
          <p:cNvGraphicFramePr/>
          <p:nvPr/>
        </p:nvGraphicFramePr>
        <p:xfrm>
          <a:off x="251520" y="1052736"/>
          <a:ext cx="8424936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55650" y="5157788"/>
            <a:ext cx="4176713" cy="1168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b="1" dirty="0">
                <a:solidFill>
                  <a:srgbClr val="00B050"/>
                </a:solidFill>
                <a:latin typeface="+mn-lt"/>
              </a:rPr>
              <a:t>* Идентифицируются как потенциально вредные факторы только на рабочих местах, на которых осуществляется   производство бактериальных препаратов, изучение и анализ патогенных микроорганизмов.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9924255-50D6-4D4F-BE1C-09E98D2207A8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7651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1079500"/>
          </a:xfrm>
        </p:spPr>
        <p:txBody>
          <a:bodyPr/>
          <a:lstStyle/>
          <a:p>
            <a:r>
              <a:rPr lang="ru-RU" sz="2000" b="1" smtClean="0">
                <a:solidFill>
                  <a:schemeClr val="tx2"/>
                </a:solidFill>
                <a:latin typeface="Helios"/>
              </a:rPr>
              <a:t>КЛАССИФИКАТОР ПОТЕНЦИАЛЬНО ВРЕДНЫХ И (ИЛИ) ОПАСНЫХ ФАКТОРОВ ПРОИЗВОДСТВЕННОЙ СРЕДЫ И ТРУДОВОГО ПРОЦЕССА</a:t>
            </a:r>
          </a:p>
        </p:txBody>
      </p:sp>
      <p:graphicFrame>
        <p:nvGraphicFramePr>
          <p:cNvPr id="9" name="Схема 8"/>
          <p:cNvGraphicFramePr/>
          <p:nvPr/>
        </p:nvGraphicFramePr>
        <p:xfrm>
          <a:off x="1115616" y="1484784"/>
          <a:ext cx="7296472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50825" y="1557338"/>
            <a:ext cx="3384550" cy="2246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Идентифицируются как потенциально вредные факторы только на рабочих местах, на которых работниками осуществляется    выполнение обусловленных технологическим процессом (трудовой функцией) работ по поднятию и переноске грузов вручную, работ в вынужденной позе или позе стоя, при перемещении в пространстве более 5 км за смену.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983E1F-2CAF-4578-836B-4D03E7D98A41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8675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1079500"/>
          </a:xfrm>
        </p:spPr>
        <p:txBody>
          <a:bodyPr/>
          <a:lstStyle/>
          <a:p>
            <a:r>
              <a:rPr lang="ru-RU" sz="2000" b="1" smtClean="0">
                <a:solidFill>
                  <a:schemeClr val="tx2"/>
                </a:solidFill>
                <a:latin typeface="Helios"/>
              </a:rPr>
              <a:t>КЛАССИФИКАТОР ПОТЕНЦИАЛЬНО ВРЕДНЫХ И (ИЛИ) ОПАСНЫХ ФАКТОРОВ ПРОИЗВОДСТВЕННОЙ СРЕДЫ И ТРУДОВОГО ПРОЦЕССА</a:t>
            </a:r>
          </a:p>
        </p:txBody>
      </p:sp>
      <p:graphicFrame>
        <p:nvGraphicFramePr>
          <p:cNvPr id="9" name="Схема 8"/>
          <p:cNvGraphicFramePr/>
          <p:nvPr/>
        </p:nvGraphicFramePr>
        <p:xfrm>
          <a:off x="1115616" y="1484784"/>
          <a:ext cx="7296472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95288" y="2133600"/>
            <a:ext cx="3529012" cy="1600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b="1" dirty="0">
                <a:solidFill>
                  <a:srgbClr val="0070C0"/>
                </a:solidFill>
                <a:latin typeface="+mn-lt"/>
              </a:rPr>
              <a:t>*Идентифицируются как потенциально вредные факторы при выполнении работ по диспетчеризации производственных процессов, производственных процессов конвейерного типа, на рабочих местах операторов технологического (производственного) оборудования.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EC78F54-BC3A-4721-9F7E-0BC3F3A97C30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2950" cy="633412"/>
          </a:xfrm>
        </p:spPr>
        <p:txBody>
          <a:bodyPr/>
          <a:lstStyle/>
          <a:p>
            <a:pPr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ВЫЯВЛЕНИЕ НА РАБОЧИХ МЕСТАХ </a:t>
            </a:r>
            <a:r>
              <a:rPr lang="ru-RU" sz="2000" b="1" dirty="0" smtClean="0">
                <a:solidFill>
                  <a:schemeClr val="tx2"/>
                </a:solidFill>
                <a:latin typeface="Helios"/>
                <a:cs typeface="Arial" pitchFamily="34" charset="0"/>
              </a:rPr>
              <a:t>ПОТЕНЦИАЛЬНО ВРЕДНЫХ (ОПАСНЫХ) ФАКТОРОВ</a:t>
            </a:r>
            <a:endParaRPr lang="ru-RU" sz="2000" b="1" dirty="0">
              <a:solidFill>
                <a:schemeClr val="tx2"/>
              </a:solidFill>
              <a:latin typeface="Helios"/>
              <a:ea typeface="+mn-ea"/>
              <a:cs typeface="Arial" pitchFamily="34" charset="0"/>
            </a:endParaRPr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468313" y="1227138"/>
            <a:ext cx="8351837" cy="4770437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  <a:lin ang="16200000" scaled="1"/>
          </a:gradFill>
          <a:ln w="22225" cmpd="sng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7200" eaLnBrk="0" hangingPunct="0"/>
            <a:r>
              <a:rPr lang="ru-RU" sz="1600" b="1" i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Выявление на рабочих местах факторов осуществляется путем изучения:</a:t>
            </a:r>
            <a:endParaRPr lang="ru-RU" sz="1600" b="1" i="1">
              <a:latin typeface="Calibri" pitchFamily="34" charset="0"/>
            </a:endParaRPr>
          </a:p>
          <a:p>
            <a:pPr indent="457200" eaLnBrk="0" hangingPunct="0">
              <a:buFont typeface="Wingdings" pitchFamily="2" charset="2"/>
              <a:buChar char="Ø"/>
            </a:pPr>
            <a:r>
              <a:rPr lang="ru-RU" sz="16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технической (эксплуатационной) документации на производственное оборудование (машины, механизмы, инструменты и приспособления), используемое на рабочих местах конкретных работников;</a:t>
            </a:r>
          </a:p>
          <a:p>
            <a:pPr indent="457200">
              <a:buFont typeface="Wingdings" pitchFamily="2" charset="2"/>
              <a:buChar char="Ø"/>
            </a:pPr>
            <a:r>
              <a:rPr lang="ru-RU" sz="1600">
                <a:latin typeface="Calibri" pitchFamily="34" charset="0"/>
              </a:rPr>
              <a:t>технологической документации, характеристик технологического процесса;</a:t>
            </a:r>
          </a:p>
          <a:p>
            <a:pPr indent="457200">
              <a:buFont typeface="Wingdings" pitchFamily="2" charset="2"/>
              <a:buChar char="Ø"/>
            </a:pPr>
            <a:r>
              <a:rPr lang="ru-RU" sz="1600">
                <a:latin typeface="Calibri" pitchFamily="34" charset="0"/>
              </a:rPr>
              <a:t>проектов строительства и (или) реконструкции производственных объектов (зданий, сооружений, производственных помещений);</a:t>
            </a:r>
          </a:p>
          <a:p>
            <a:pPr indent="457200">
              <a:buFont typeface="Wingdings" pitchFamily="2" charset="2"/>
              <a:buChar char="Ø"/>
            </a:pPr>
            <a:r>
              <a:rPr lang="ru-RU" sz="1600">
                <a:latin typeface="Calibri" pitchFamily="34" charset="0"/>
              </a:rPr>
              <a:t>характеристик применяемых в производстве веществ, материалов, сырья (в том числе установленных по результатам токсикологической, санитарно-гигиенической и медико-биологической оценок);</a:t>
            </a:r>
          </a:p>
          <a:p>
            <a:pPr indent="457200">
              <a:buFont typeface="Wingdings" pitchFamily="2" charset="2"/>
              <a:buChar char="Ø"/>
            </a:pPr>
            <a:r>
              <a:rPr lang="ru-RU" sz="1600">
                <a:latin typeface="Calibri" pitchFamily="34" charset="0"/>
              </a:rPr>
              <a:t>деклараций о соответствии и (или) сертификатов соответствия производственного оборудования, машин, механизмов, инструментов и приспособлений, технологических процессов, веществ, материалов, сырья установленным требованиям;</a:t>
            </a:r>
          </a:p>
          <a:p>
            <a:pPr indent="457200">
              <a:buFont typeface="Wingdings" pitchFamily="2" charset="2"/>
              <a:buChar char="Ø"/>
            </a:pPr>
            <a:r>
              <a:rPr lang="ru-RU" sz="1600">
                <a:latin typeface="Calibri" pitchFamily="34" charset="0"/>
              </a:rPr>
              <a:t>результатов ранее проводившихся исследований (испытаний) и измерений  факторов.</a:t>
            </a:r>
          </a:p>
          <a:p>
            <a:pPr indent="457200"/>
            <a:endParaRPr lang="ru-RU" sz="1600">
              <a:latin typeface="Calibri" pitchFamily="34" charset="0"/>
            </a:endParaRPr>
          </a:p>
          <a:p>
            <a:pPr indent="457200"/>
            <a:r>
              <a:rPr lang="ru-RU" sz="1600">
                <a:latin typeface="Calibri" pitchFamily="34" charset="0"/>
              </a:rPr>
              <a:t>Выявление на рабочих местах факторов может проводиться путем обследования рабочих мест методом осмотра и ознакомления с работами, фактически выполняемыми работниками в режиме штатной работы, а также путем опроса работников и (или) их непосредственных руководителей.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989388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 Box 14"/>
          <p:cNvSpPr txBox="1">
            <a:spLocks noChangeArrowheads="1"/>
          </p:cNvSpPr>
          <p:nvPr/>
        </p:nvSpPr>
        <p:spPr bwMode="auto">
          <a:xfrm>
            <a:off x="1142976" y="1428736"/>
            <a:ext cx="7315200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3000" dirty="0">
                <a:solidFill>
                  <a:srgbClr val="7A0029"/>
                </a:solidFill>
              </a:rPr>
              <a:t>Заведующий отделом государственной экспертизы условий труда Комитета по труду и занятости населения Московской области</a:t>
            </a:r>
          </a:p>
          <a:p>
            <a:pPr algn="r">
              <a:spcBef>
                <a:spcPct val="35000"/>
              </a:spcBef>
            </a:pPr>
            <a:r>
              <a:rPr lang="ru-RU" sz="3000" dirty="0">
                <a:solidFill>
                  <a:srgbClr val="7A0029"/>
                </a:solidFill>
              </a:rPr>
              <a:t>Егоров Вячеслав Михайлович</a:t>
            </a:r>
          </a:p>
          <a:p>
            <a:pPr algn="r">
              <a:spcBef>
                <a:spcPct val="35000"/>
              </a:spcBef>
            </a:pPr>
            <a:r>
              <a:rPr lang="ru-RU" sz="3000" dirty="0">
                <a:solidFill>
                  <a:srgbClr val="7A0029"/>
                </a:solidFill>
              </a:rPr>
              <a:t>Телефон </a:t>
            </a:r>
            <a:r>
              <a:rPr lang="ru-RU" sz="3000" dirty="0" smtClean="0">
                <a:solidFill>
                  <a:srgbClr val="7A0029"/>
                </a:solidFill>
              </a:rPr>
              <a:t>8(495)682-67-64 </a:t>
            </a:r>
          </a:p>
          <a:p>
            <a:pPr algn="r">
              <a:spcBef>
                <a:spcPct val="35000"/>
              </a:spcBef>
            </a:pPr>
            <a:r>
              <a:rPr lang="ru-RU" sz="3000" dirty="0" smtClean="0">
                <a:solidFill>
                  <a:srgbClr val="7A0029"/>
                </a:solidFill>
              </a:rPr>
              <a:t>или  </a:t>
            </a:r>
            <a:r>
              <a:rPr lang="ru-RU" sz="3000" dirty="0" smtClean="0">
                <a:solidFill>
                  <a:srgbClr val="7A0029"/>
                </a:solidFill>
              </a:rPr>
              <a:t>8-903-009-16-01</a:t>
            </a:r>
          </a:p>
          <a:p>
            <a:pPr algn="r">
              <a:spcBef>
                <a:spcPct val="35000"/>
              </a:spcBef>
            </a:pPr>
            <a:r>
              <a:rPr lang="en-US" sz="3000" dirty="0" smtClean="0">
                <a:solidFill>
                  <a:srgbClr val="7A0029"/>
                </a:solidFill>
              </a:rPr>
              <a:t>evm55@mail.ru</a:t>
            </a:r>
            <a:endParaRPr lang="ru-RU" sz="3000" dirty="0">
              <a:solidFill>
                <a:srgbClr val="7A0029"/>
              </a:solidFill>
            </a:endParaRPr>
          </a:p>
        </p:txBody>
      </p:sp>
      <p:sp>
        <p:nvSpPr>
          <p:cNvPr id="4101" name="Прямоугольник 9"/>
          <p:cNvSpPr>
            <a:spLocks noChangeArrowheads="1"/>
          </p:cNvSpPr>
          <p:nvPr/>
        </p:nvSpPr>
        <p:spPr bwMode="auto">
          <a:xfrm>
            <a:off x="2286000" y="3136900"/>
            <a:ext cx="4572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7885113" y="6492875"/>
            <a:ext cx="1125537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3B40DF5-486F-4455-9963-90C378AFA106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pPr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Helios"/>
                <a:ea typeface="+mn-ea"/>
                <a:cs typeface="Arial" pitchFamily="34" charset="0"/>
              </a:rPr>
              <a:t>ДЕКЛАРИРОВАНИЕ СООТВЕТСТВИЯ УСЛОВИЙ ТРУДА</a:t>
            </a:r>
          </a:p>
        </p:txBody>
      </p:sp>
      <p:graphicFrame>
        <p:nvGraphicFramePr>
          <p:cNvPr id="13" name="Схема 12"/>
          <p:cNvGraphicFramePr/>
          <p:nvPr/>
        </p:nvGraphicFramePr>
        <p:xfrm>
          <a:off x="251520" y="836712"/>
          <a:ext cx="864096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1258888" y="5013325"/>
            <a:ext cx="1943100" cy="71913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1"/>
                </a:solidFill>
              </a:rPr>
              <a:t>Срок действия декларации 5 лет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84663" y="4797425"/>
            <a:ext cx="4679950" cy="165576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</a:rPr>
              <a:t>Срок действия считается продленным на следующие     5 лет в случае отсутствия за период действия декларации несчастных случаев на производстве и профессиональных заболеваний работников, занятых на рабочих местах, в отношении которых принята указанная декларация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2843213" y="4797425"/>
            <a:ext cx="0" cy="14446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9" idx="3"/>
          </p:cNvCxnSpPr>
          <p:nvPr/>
        </p:nvCxnSpPr>
        <p:spPr>
          <a:xfrm>
            <a:off x="3201988" y="5372100"/>
            <a:ext cx="1082675" cy="2174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F250371-7BE8-4D93-88D0-1FC2609582FA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706438"/>
          </a:xfrm>
        </p:spPr>
        <p:txBody>
          <a:bodyPr/>
          <a:lstStyle/>
          <a:p>
            <a:pPr>
              <a:defRPr/>
            </a:pPr>
            <a:r>
              <a:rPr lang="ru-RU" sz="2000" b="1" cap="all" dirty="0" smtClean="0">
                <a:solidFill>
                  <a:schemeClr val="tx2"/>
                </a:solidFill>
                <a:latin typeface="Helios"/>
              </a:rPr>
              <a:t>Исследования и измерения факторов производственной среды и трудового процесса</a:t>
            </a:r>
            <a:endParaRPr lang="ru-RU" sz="2000" b="1" cap="all" dirty="0">
              <a:solidFill>
                <a:schemeClr val="tx2"/>
              </a:solidFill>
              <a:latin typeface="Helios"/>
            </a:endParaRPr>
          </a:p>
        </p:txBody>
      </p:sp>
      <p:graphicFrame>
        <p:nvGraphicFramePr>
          <p:cNvPr id="16" name="Схема 15"/>
          <p:cNvGraphicFramePr/>
          <p:nvPr/>
        </p:nvGraphicFramePr>
        <p:xfrm>
          <a:off x="179512" y="980728"/>
          <a:ext cx="8784976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B0AB5B8-C900-4431-8C54-7CBD15F73479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6387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80400" cy="433387"/>
          </a:xfrm>
        </p:spPr>
        <p:txBody>
          <a:bodyPr/>
          <a:lstStyle/>
          <a:p>
            <a:r>
              <a:rPr lang="ru-RU" sz="2000" b="1" smtClean="0">
                <a:solidFill>
                  <a:schemeClr val="tx2"/>
                </a:solidFill>
                <a:latin typeface="Helios"/>
              </a:rPr>
              <a:t>КЛАССЫ УСЛОВИЙ ТРУДА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0825" y="549275"/>
            <a:ext cx="8713788" cy="143986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schemeClr val="tx1"/>
                </a:solidFill>
              </a:rPr>
              <a:t>Оптимальные условия труда (1 класс)</a:t>
            </a:r>
            <a:endParaRPr lang="ru-RU" sz="1500" dirty="0">
              <a:solidFill>
                <a:schemeClr val="tx1"/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solidFill>
                  <a:schemeClr val="tx1"/>
                </a:solidFill>
              </a:rPr>
              <a:t>условия труда, при которых воздействие на организм работника идентифицированных потенциально вредных и опасных факторов, способных оказать неблагоприятное воздействие на организм работника, отсутствует, либо уровни их воздействия минимальны в сравнении со значениями, установленными нормативами, и создаются предпосылки для поддержания высокого уровня работоспособности </a:t>
            </a:r>
            <a:endParaRPr lang="ru-RU" sz="1500" b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0825" y="2205038"/>
            <a:ext cx="8713788" cy="129540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b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1500" b="1" dirty="0">
                <a:solidFill>
                  <a:schemeClr val="tx1"/>
                </a:solidFill>
              </a:rPr>
              <a:t>Допустимые условия труда (2 класс)</a:t>
            </a:r>
          </a:p>
          <a:p>
            <a:pPr>
              <a:defRPr/>
            </a:pPr>
            <a:r>
              <a:rPr lang="ru-RU" sz="1500" dirty="0">
                <a:solidFill>
                  <a:schemeClr val="tx1"/>
                </a:solidFill>
              </a:rPr>
              <a:t>условия труда, при которых на организм работника воздействуют идентифицированные потенциально вредные и опасные факторы, уровни воздействия которых не превышают значений, установленных нормативами, или функциональные изменения в организме работника восстанавливаются во время регламентированного отдыха или к началу следующей смены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500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0825" y="3716338"/>
            <a:ext cx="8642350" cy="1008062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schemeClr val="tx1"/>
                </a:solidFill>
              </a:rPr>
              <a:t>Вредные условия труда (3 класс)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solidFill>
                  <a:schemeClr val="tx1"/>
                </a:solidFill>
              </a:rPr>
              <a:t>условия труда, характеризующиеся наличием идентифицированных потенциально вредных и опасных факторов, уровни которых превышают значения, установленные нормативами, включая подклассы 3.1, 3.2, 3.3, 3.4</a:t>
            </a:r>
            <a:endParaRPr lang="ru-RU" sz="1500" b="1" dirty="0">
              <a:solidFill>
                <a:schemeClr val="tx1"/>
              </a:solidFill>
            </a:endParaRPr>
          </a:p>
        </p:txBody>
      </p:sp>
      <p:sp useBgFill="1">
        <p:nvSpPr>
          <p:cNvPr id="15" name="Скругленный прямоугольник 14"/>
          <p:cNvSpPr/>
          <p:nvPr/>
        </p:nvSpPr>
        <p:spPr>
          <a:xfrm>
            <a:off x="250825" y="4941888"/>
            <a:ext cx="8642350" cy="1295400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schemeClr val="tx1"/>
                </a:solidFill>
              </a:rPr>
              <a:t>Опасные условия труда (4 класс)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solidFill>
                  <a:schemeClr val="tx1"/>
                </a:solidFill>
              </a:rPr>
              <a:t>условия труда, характеризующиеся наличием идентифицированных потенциально вредных и опасных факторов, уровни воздействия которых способны в течение рабочего дня (рабочей смены) (или их частей) создать угрозу для жизни работника, а последствия их воздействия обеспечивают высокий риск развития острого профессионального заболевания в периоде трудовой деятельности</a:t>
            </a:r>
            <a:endParaRPr lang="ru-RU" sz="15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395288" y="692150"/>
            <a:ext cx="8497887" cy="56896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indent="450850" algn="just" eaLnBrk="0" hangingPunct="0">
              <a:defRPr/>
            </a:pPr>
            <a:r>
              <a:rPr lang="ru-RU" sz="1400" b="1" dirty="0">
                <a:solidFill>
                  <a:schemeClr val="tx1"/>
                </a:solidFill>
              </a:rPr>
              <a:t>Подкласс 3.1</a:t>
            </a:r>
          </a:p>
          <a:p>
            <a:pPr indent="450850" algn="just" eaLnBrk="0" hangingPunct="0">
              <a:defRPr/>
            </a:pPr>
            <a:r>
              <a:rPr lang="ru-RU" sz="1400" dirty="0">
                <a:solidFill>
                  <a:schemeClr val="tx1"/>
                </a:solidFill>
              </a:rPr>
              <a:t>(вредные условия труда 1-й степени) - условия труда, при которых на организм работника воздействуют идентифицированные потенциально вредные и опасные факторы, уровни воздействия которых способны вызвать функциональные изменения в организме человека, восстанавливающиеся, как правило, при более длительном (чем к началу следующей смены) прерывании воздействия данных факторов, и увеличить риск повреждения здоровья</a:t>
            </a:r>
          </a:p>
          <a:p>
            <a:pPr indent="450850" algn="just" eaLnBrk="0" hangingPunct="0">
              <a:defRPr/>
            </a:pPr>
            <a:r>
              <a:rPr lang="ru-RU" sz="1400" b="1" dirty="0">
                <a:solidFill>
                  <a:schemeClr val="tx1"/>
                </a:solidFill>
              </a:rPr>
              <a:t>Подкласс 3.2 </a:t>
            </a:r>
          </a:p>
          <a:p>
            <a:pPr indent="450850" algn="just" eaLnBrk="0" hangingPunct="0">
              <a:defRPr/>
            </a:pPr>
            <a:r>
              <a:rPr lang="ru-RU" sz="1400" dirty="0">
                <a:solidFill>
                  <a:schemeClr val="tx1"/>
                </a:solidFill>
              </a:rPr>
              <a:t>(вредные условия труда 2-й степени) - условия труда, при которых на организм работника воздействуют идентифицированные потенциально вредные и опасные факторы, уровни воздействия которых способны вызвать стойкие функциональные изменения в организме работника либо привести к развитию и появлению профессиональных заболеваний легкой степени тяжести (без потери профессиональной трудоспособности), возникающих после продолжительной экспозиции (после 15 и более лет)</a:t>
            </a:r>
            <a:endParaRPr lang="ru-RU" sz="1400" b="1" dirty="0">
              <a:solidFill>
                <a:schemeClr val="tx1"/>
              </a:solidFill>
            </a:endParaRPr>
          </a:p>
          <a:p>
            <a:pPr indent="450850" algn="just" eaLnBrk="0" hangingPunct="0">
              <a:defRPr/>
            </a:pPr>
            <a:r>
              <a:rPr lang="ru-RU" sz="1400" b="1" dirty="0">
                <a:solidFill>
                  <a:schemeClr val="tx1"/>
                </a:solidFill>
              </a:rPr>
              <a:t>Подкласс 3.3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</a:p>
          <a:p>
            <a:pPr indent="450850" algn="just" eaLnBrk="0" hangingPunct="0">
              <a:defRPr/>
            </a:pPr>
            <a:r>
              <a:rPr lang="ru-RU" sz="1400" dirty="0">
                <a:solidFill>
                  <a:schemeClr val="tx1"/>
                </a:solidFill>
              </a:rPr>
              <a:t>(вредные условия труда 3-й степени) - условия труда, при которых на организм работника воздействуют идентифицированные потенциально вредные и опасные факторы, уровни воздействия которых способны вызвать стойкие функциональные изменения в организме работника либо привести к развитию профессиональных заболеваний легкой и средней степеней тяжести (с потерей профессиональной трудоспособности) в периоде трудовой деятельности</a:t>
            </a:r>
          </a:p>
          <a:p>
            <a:pPr indent="450850" eaLnBrk="0" hangingPunct="0">
              <a:defRPr/>
            </a:pPr>
            <a:r>
              <a:rPr lang="ru-RU" sz="1400" b="1" dirty="0">
                <a:solidFill>
                  <a:schemeClr val="tx1"/>
                </a:solidFill>
              </a:rPr>
              <a:t>Подкласс 3.4</a:t>
            </a:r>
          </a:p>
          <a:p>
            <a:pPr indent="450850" algn="just" eaLnBrk="0" hangingPunct="0">
              <a:defRPr/>
            </a:pPr>
            <a:r>
              <a:rPr lang="ru-RU" sz="1400" dirty="0">
                <a:solidFill>
                  <a:schemeClr val="tx1"/>
                </a:solidFill>
              </a:rPr>
              <a:t>(вредные условия труда 4-й степени) - условия труда, при которых на организм работника воздействуют идентифицированные потенциально вредные и опасные факторы, уровни воздействия которых способны вызвать стойкие функциональные изменения в организме работника либо привести к развитию профессиональных заболеваний тяжелых форм (с потерей общей трудоспособности) в периоде трудовой деятельности </a:t>
            </a:r>
            <a:endParaRPr lang="ru-RU" sz="1600" b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9DDD2CA-CB3F-46F2-BE78-D6883A9EBC32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5364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503237"/>
          </a:xfrm>
        </p:spPr>
        <p:txBody>
          <a:bodyPr/>
          <a:lstStyle/>
          <a:p>
            <a:r>
              <a:rPr lang="ru-RU" sz="2000" b="1" smtClean="0">
                <a:solidFill>
                  <a:schemeClr val="tx2"/>
                </a:solidFill>
                <a:latin typeface="Helios"/>
              </a:rPr>
              <a:t>ПОДКЛАССЫ УСЛОВИЙ ТРУДА 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78421E3-2496-4DF0-A295-FC473ACD003D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706438"/>
          </a:xfrm>
        </p:spPr>
        <p:txBody>
          <a:bodyPr/>
          <a:lstStyle/>
          <a:p>
            <a:pPr>
              <a:defRPr/>
            </a:pPr>
            <a:r>
              <a:rPr lang="ru-RU" sz="2000" b="1" cap="all" dirty="0" smtClean="0">
                <a:solidFill>
                  <a:schemeClr val="tx2"/>
                </a:solidFill>
                <a:latin typeface="Helios"/>
              </a:rPr>
              <a:t>Исследования и измерения факторов производственной среды и трудового процесса</a:t>
            </a:r>
            <a:endParaRPr lang="ru-RU" sz="2000" b="1" cap="all" dirty="0">
              <a:solidFill>
                <a:schemeClr val="tx2"/>
              </a:solidFill>
              <a:latin typeface="Helios"/>
            </a:endParaRPr>
          </a:p>
        </p:txBody>
      </p:sp>
      <p:graphicFrame>
        <p:nvGraphicFramePr>
          <p:cNvPr id="16" name="Схема 15"/>
          <p:cNvGraphicFramePr/>
          <p:nvPr/>
        </p:nvGraphicFramePr>
        <p:xfrm>
          <a:off x="179512" y="980728"/>
          <a:ext cx="8784976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F55E860-D01B-4EB4-A50D-23FB1CFEC7F4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323850" y="333375"/>
            <a:ext cx="82296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2000" b="1" cap="all" dirty="0">
                <a:solidFill>
                  <a:schemeClr val="tx2"/>
                </a:solidFill>
                <a:latin typeface="Helios"/>
                <a:ea typeface="+mj-ea"/>
                <a:cs typeface="+mj-cs"/>
              </a:rPr>
              <a:t>Исследования и измерения факторов производственной среды и трудового процесса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8313" y="1268413"/>
            <a:ext cx="8280400" cy="4897437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/>
          </a:p>
        </p:txBody>
      </p:sp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900113" y="1438275"/>
            <a:ext cx="74168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 algn="ctr" eaLnBrk="0" hangingPunct="0"/>
            <a:r>
              <a:rPr lang="ru-RU" b="1" i="1">
                <a:solidFill>
                  <a:srgbClr val="953735"/>
                </a:solidFill>
                <a:latin typeface="Calibri" pitchFamily="34" charset="0"/>
                <a:cs typeface="Times New Roman" pitchFamily="18" charset="0"/>
              </a:rPr>
              <a:t>Исследования (испытания) и измерения идентифицированных потенциально вредных (опасных) факторов проводятся в ходе осуществления штатных производственных (технологических) процессов и (или) штатной деятельности работодателя с учетом:</a:t>
            </a:r>
          </a:p>
          <a:p>
            <a:pPr indent="450850" algn="just" eaLnBrk="0" hangingPunct="0"/>
            <a:endParaRPr lang="ru-RU">
              <a:solidFill>
                <a:srgbClr val="000000"/>
              </a:solidFill>
              <a:latin typeface="Calibri" pitchFamily="34" charset="0"/>
            </a:endParaRPr>
          </a:p>
          <a:p>
            <a:pPr indent="450850" algn="just" eaLnBrk="0" hangingPunct="0">
              <a:buFont typeface="Wingdings" pitchFamily="2" charset="2"/>
              <a:buChar char="ü"/>
            </a:pPr>
            <a:r>
              <a:rPr lang="ru-RU">
                <a:latin typeface="Calibri" pitchFamily="34" charset="0"/>
                <a:cs typeface="Times New Roman" pitchFamily="18" charset="0"/>
              </a:rPr>
              <a:t>используемого работником производственного оборудования, сырья и материалов, являющихся источниками идентифицированных потенциально вредных (опасных) факторов;</a:t>
            </a:r>
          </a:p>
          <a:p>
            <a:pPr indent="450850" algn="just" eaLnBrk="0" hangingPunct="0">
              <a:buFont typeface="Wingdings" pitchFamily="2" charset="2"/>
              <a:buChar char="ü"/>
            </a:pPr>
            <a:endParaRPr lang="ru-RU">
              <a:latin typeface="Calibri" pitchFamily="34" charset="0"/>
            </a:endParaRPr>
          </a:p>
          <a:p>
            <a:pPr indent="450850" algn="just" eaLnBrk="0" hangingPunct="0">
              <a:buFont typeface="Wingdings" pitchFamily="2" charset="2"/>
              <a:buChar char="ü"/>
            </a:pPr>
            <a:r>
              <a:rPr lang="ru-RU">
                <a:latin typeface="Calibri" pitchFamily="34" charset="0"/>
                <a:cs typeface="Times New Roman" pitchFamily="18" charset="0"/>
              </a:rPr>
              <a:t>результатов ранее проводившихся исследований (испытаний) и измерений факторов;</a:t>
            </a:r>
          </a:p>
          <a:p>
            <a:pPr indent="450850" algn="just" eaLnBrk="0" hangingPunct="0">
              <a:buFont typeface="Wingdings" pitchFamily="2" charset="2"/>
              <a:buChar char="ü"/>
            </a:pPr>
            <a:endParaRPr lang="ru-RU">
              <a:latin typeface="Calibri" pitchFamily="34" charset="0"/>
            </a:endParaRPr>
          </a:p>
          <a:p>
            <a:pPr indent="450850" algn="just" eaLnBrk="0" hangingPunct="0">
              <a:buFont typeface="Wingdings" pitchFamily="2" charset="2"/>
              <a:buChar char="ü"/>
            </a:pPr>
            <a:r>
              <a:rPr lang="ru-RU">
                <a:latin typeface="Calibri" pitchFamily="34" charset="0"/>
                <a:cs typeface="Times New Roman" pitchFamily="18" charset="0"/>
              </a:rPr>
              <a:t>предложений работников по проведению на его рабочем месте исследований (испытаний) и измерений</a:t>
            </a:r>
            <a:r>
              <a:rPr lang="ru-RU" b="1">
                <a:latin typeface="Calibri" pitchFamily="34" charset="0"/>
                <a:cs typeface="Times New Roman" pitchFamily="18" charset="0"/>
              </a:rPr>
              <a:t> </a:t>
            </a:r>
            <a:r>
              <a:rPr lang="ru-RU">
                <a:latin typeface="Calibri" pitchFamily="34" charset="0"/>
                <a:cs typeface="Times New Roman" pitchFamily="18" charset="0"/>
              </a:rPr>
              <a:t>идентифицированных потенциально вредных (опасных) факторов.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72450" y="6356350"/>
            <a:ext cx="51435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DCBD42C7-4276-4539-93AC-EDDD4D7A8367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36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9219" name="Заголовок 1"/>
          <p:cNvSpPr>
            <a:spLocks/>
          </p:cNvSpPr>
          <p:nvPr/>
        </p:nvSpPr>
        <p:spPr bwMode="auto">
          <a:xfrm>
            <a:off x="179388" y="188913"/>
            <a:ext cx="885666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b="1" cap="all" dirty="0">
                <a:solidFill>
                  <a:schemeClr val="accent1">
                    <a:lumMod val="75000"/>
                  </a:schemeClr>
                </a:solidFill>
              </a:rPr>
              <a:t>ПОРЯДОК РЕАЛИЗАЦИИ ПРОЦЕДУРЫ отнесения условий труда на рабочих местах к классам (подклассам) условий труда по степени вредности или опасности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Helios"/>
            </a:endParaRPr>
          </a:p>
        </p:txBody>
      </p:sp>
      <p:sp>
        <p:nvSpPr>
          <p:cNvPr id="11272" name="Прямоугольник 13"/>
          <p:cNvSpPr>
            <a:spLocks noChangeArrowheads="1"/>
          </p:cNvSpPr>
          <p:nvPr/>
        </p:nvSpPr>
        <p:spPr bwMode="auto">
          <a:xfrm>
            <a:off x="9861550" y="-119063"/>
            <a:ext cx="2286000" cy="40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/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468313" y="1700213"/>
            <a:ext cx="8135937" cy="3889375"/>
          </a:xfrm>
          <a:prstGeom prst="flowChartAlternateProcess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В зависимости от степени отклонения фактических значений идентифицированных потенциально вредных и (или) опасных факторов, полученных по результатам проведения их исследований (испытаний) и измерений, от нормативов (гигиенических нормативов)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Выгнутая вправо стрелка 23"/>
          <p:cNvSpPr/>
          <p:nvPr/>
        </p:nvSpPr>
        <p:spPr>
          <a:xfrm>
            <a:off x="5076825" y="3357563"/>
            <a:ext cx="863600" cy="1008062"/>
          </a:xfrm>
          <a:prstGeom prst="curvedLeft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>
              <a:solidFill>
                <a:schemeClr val="tx1"/>
              </a:solidFill>
            </a:endParaRPr>
          </a:p>
        </p:txBody>
      </p:sp>
      <p:sp>
        <p:nvSpPr>
          <p:cNvPr id="12291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72450" y="6356350"/>
            <a:ext cx="51435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D8061FA0-919B-41DE-A04E-9487174A0CF2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37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9219" name="Заголовок 1"/>
          <p:cNvSpPr>
            <a:spLocks/>
          </p:cNvSpPr>
          <p:nvPr/>
        </p:nvSpPr>
        <p:spPr bwMode="auto">
          <a:xfrm>
            <a:off x="179388" y="188913"/>
            <a:ext cx="885666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b="1" cap="all" dirty="0">
                <a:solidFill>
                  <a:schemeClr val="accent1">
                    <a:lumMod val="75000"/>
                  </a:schemeClr>
                </a:solidFill>
              </a:rPr>
              <a:t>ПОРЯДОК РЕАЛИЗАЦИИ ПРОЦЕДУРЫ отнесения условий труда на рабочих местах к классам (подклассам) условий труда по степени вредности или опасности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Helios"/>
            </a:endParaRPr>
          </a:p>
        </p:txBody>
      </p:sp>
      <p:sp>
        <p:nvSpPr>
          <p:cNvPr id="12297" name="Прямоугольник 13"/>
          <p:cNvSpPr>
            <a:spLocks noChangeArrowheads="1"/>
          </p:cNvSpPr>
          <p:nvPr/>
        </p:nvSpPr>
        <p:spPr bwMode="auto">
          <a:xfrm>
            <a:off x="9861550" y="-119063"/>
            <a:ext cx="2286000" cy="40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/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1979613" y="1268413"/>
            <a:ext cx="6048375" cy="1944687"/>
          </a:xfrm>
          <a:prstGeom prst="flowChartAlternateProcess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В зависимости от продолжительности воздействия идентифицированных потенциально вредных и (или) опасных факторов производственной среды и трудового процесса на работника в течение рабочего дня (рабочей смены)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Выгнутая вправо стрелка 17"/>
          <p:cNvSpPr/>
          <p:nvPr/>
        </p:nvSpPr>
        <p:spPr>
          <a:xfrm>
            <a:off x="6875463" y="3284538"/>
            <a:ext cx="1800225" cy="3097212"/>
          </a:xfrm>
          <a:prstGeom prst="curvedLeftArrow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>
              <a:solidFill>
                <a:schemeClr val="tx1"/>
              </a:solidFill>
            </a:endParaRPr>
          </a:p>
        </p:txBody>
      </p:sp>
      <p:sp>
        <p:nvSpPr>
          <p:cNvPr id="12300" name="TextBox 20"/>
          <p:cNvSpPr txBox="1">
            <a:spLocks noChangeArrowheads="1"/>
          </p:cNvSpPr>
          <p:nvPr/>
        </p:nvSpPr>
        <p:spPr bwMode="auto">
          <a:xfrm>
            <a:off x="3708400" y="3429000"/>
            <a:ext cx="1800225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i="1"/>
              <a:t>10-50</a:t>
            </a:r>
            <a:r>
              <a:rPr lang="en-US" sz="1400" b="1" i="1"/>
              <a:t> </a:t>
            </a:r>
            <a:r>
              <a:rPr lang="ru-RU" sz="1400" b="1" i="1"/>
              <a:t>% </a:t>
            </a:r>
            <a:r>
              <a:rPr lang="ru-RU" sz="1200" b="1" i="1"/>
              <a:t>от полной продолжительности рабочей смены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979613" y="4149724"/>
            <a:ext cx="3024187" cy="106522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</a:rPr>
              <a:t>класс (подкласс) условий труда </a:t>
            </a:r>
            <a:r>
              <a:rPr lang="ru-RU" sz="1400" dirty="0">
                <a:solidFill>
                  <a:schemeClr val="tx1"/>
                </a:solidFill>
              </a:rPr>
              <a:t>по оцениваемому потенциально вредному (опасному) фактору </a:t>
            </a:r>
            <a:r>
              <a:rPr lang="ru-RU" sz="1400" b="1" dirty="0">
                <a:solidFill>
                  <a:schemeClr val="tx1"/>
                </a:solidFill>
              </a:rPr>
              <a:t>снижается на 1 степень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419475" y="5373688"/>
            <a:ext cx="3240088" cy="107950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</a:rPr>
              <a:t>класс (подкласс) условий труда </a:t>
            </a:r>
            <a:r>
              <a:rPr lang="ru-RU" sz="1400" dirty="0">
                <a:solidFill>
                  <a:schemeClr val="tx1"/>
                </a:solidFill>
              </a:rPr>
              <a:t>по оцениваемому потенциально вредному (опасному) фактору </a:t>
            </a:r>
            <a:r>
              <a:rPr lang="ru-RU" sz="1400" b="1" dirty="0">
                <a:solidFill>
                  <a:schemeClr val="tx1"/>
                </a:solidFill>
              </a:rPr>
              <a:t>снижается на 2 степени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/>
          </a:p>
        </p:txBody>
      </p:sp>
      <p:sp>
        <p:nvSpPr>
          <p:cNvPr id="12303" name="TextBox 24"/>
          <p:cNvSpPr txBox="1">
            <a:spLocks noChangeArrowheads="1"/>
          </p:cNvSpPr>
          <p:nvPr/>
        </p:nvSpPr>
        <p:spPr bwMode="auto">
          <a:xfrm>
            <a:off x="6588125" y="4292600"/>
            <a:ext cx="1873250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/>
              <a:t>&lt; 10 </a:t>
            </a:r>
            <a:r>
              <a:rPr lang="en-US" sz="1200" b="1" i="1"/>
              <a:t>%</a:t>
            </a:r>
            <a:r>
              <a:rPr lang="ru-RU" sz="1200" b="1" i="1"/>
              <a:t> от полной продолжительности рабочей смены</a:t>
            </a:r>
            <a:r>
              <a:rPr lang="en-US" sz="1200" b="1" i="1"/>
              <a:t> </a:t>
            </a:r>
            <a:endParaRPr lang="ru-RU" sz="1200" b="1" i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72450" y="6356350"/>
            <a:ext cx="51435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2CBA99D9-27A9-4B3C-B0E0-EC89B57DBEBB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38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9219" name="Заголовок 1"/>
          <p:cNvSpPr>
            <a:spLocks/>
          </p:cNvSpPr>
          <p:nvPr/>
        </p:nvSpPr>
        <p:spPr bwMode="auto">
          <a:xfrm>
            <a:off x="179388" y="188913"/>
            <a:ext cx="885666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b="1" cap="all" dirty="0">
                <a:solidFill>
                  <a:schemeClr val="accent1">
                    <a:lumMod val="75000"/>
                  </a:schemeClr>
                </a:solidFill>
              </a:rPr>
              <a:t>ПОРЯДОК РЕАЛИЗАЦИИ ПРОЦЕДУРЫ отнесения условий труда на рабочих местах к классам (подклассам) условий труда по степени вредности или опасности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Helios"/>
            </a:endParaRPr>
          </a:p>
        </p:txBody>
      </p:sp>
      <p:sp>
        <p:nvSpPr>
          <p:cNvPr id="13320" name="Прямоугольник 13"/>
          <p:cNvSpPr>
            <a:spLocks noChangeArrowheads="1"/>
          </p:cNvSpPr>
          <p:nvPr/>
        </p:nvSpPr>
        <p:spPr bwMode="auto">
          <a:xfrm>
            <a:off x="9861550" y="-119063"/>
            <a:ext cx="2286000" cy="40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/>
          </a:p>
        </p:txBody>
      </p:sp>
      <p:sp>
        <p:nvSpPr>
          <p:cNvPr id="16" name="TextBox 15"/>
          <p:cNvSpPr txBox="1"/>
          <p:nvPr/>
        </p:nvSpPr>
        <p:spPr>
          <a:xfrm>
            <a:off x="323850" y="1196975"/>
            <a:ext cx="8640763" cy="5078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latin typeface="+mn-lt"/>
              </a:rPr>
              <a:t>Отнесение условий труда к соответствующему класса (подклассу) условий труда осуществляется при воздействии следующих факторов:</a:t>
            </a:r>
          </a:p>
          <a:p>
            <a:pPr>
              <a:defRPr/>
            </a:pPr>
            <a:endParaRPr lang="ru-RU" b="1" i="1" dirty="0">
              <a:latin typeface="+mn-lt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b="1" i="1" dirty="0">
                <a:latin typeface="+mn-lt"/>
              </a:rPr>
              <a:t> Химического фактора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i="1" dirty="0">
                <a:latin typeface="+mn-lt"/>
              </a:rPr>
              <a:t>Биологического фактора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i="1" dirty="0">
                <a:latin typeface="+mn-lt"/>
              </a:rPr>
              <a:t>Аэрозолей преимущественно </a:t>
            </a:r>
            <a:r>
              <a:rPr lang="ru-RU" b="1" i="1" dirty="0" err="1">
                <a:latin typeface="+mn-lt"/>
              </a:rPr>
              <a:t>фиброгенного</a:t>
            </a:r>
            <a:r>
              <a:rPr lang="ru-RU" b="1" i="1" dirty="0">
                <a:latin typeface="+mn-lt"/>
              </a:rPr>
              <a:t> действия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i="1" dirty="0" err="1">
                <a:latin typeface="+mn-lt"/>
              </a:rPr>
              <a:t>Виброакустических</a:t>
            </a:r>
            <a:r>
              <a:rPr lang="ru-RU" b="1" i="1" dirty="0">
                <a:latin typeface="+mn-lt"/>
              </a:rPr>
              <a:t> факторов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i="1" dirty="0">
                <a:latin typeface="+mn-lt"/>
              </a:rPr>
              <a:t>Параметров микроклимата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i="1" dirty="0">
                <a:latin typeface="+mn-lt"/>
              </a:rPr>
              <a:t>Световой среды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i="1" dirty="0">
                <a:latin typeface="+mn-lt"/>
              </a:rPr>
              <a:t>Неионизирующих излучений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i="1" dirty="0">
                <a:latin typeface="+mn-lt"/>
              </a:rPr>
              <a:t>Ионизирующих излучений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i="1" dirty="0">
                <a:latin typeface="+mn-lt"/>
              </a:rPr>
              <a:t>Тяжести трудового процесса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i="1" dirty="0">
                <a:latin typeface="+mn-lt"/>
              </a:rPr>
              <a:t>Напряженности трудового процесса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i="1" dirty="0">
                <a:latin typeface="+mn-lt"/>
              </a:rPr>
              <a:t>С учетом комплексного воздействия идентифицированных потенциально вредных и (или) опасных факторов производственной среды</a:t>
            </a:r>
          </a:p>
          <a:p>
            <a:pPr>
              <a:buFont typeface="Wingdings" pitchFamily="2" charset="2"/>
              <a:buChar char="ü"/>
              <a:defRPr/>
            </a:pPr>
            <a:endParaRPr lang="ru-RU" b="1" i="1" dirty="0">
              <a:latin typeface="+mn-lt"/>
            </a:endParaRPr>
          </a:p>
          <a:p>
            <a:pPr>
              <a:buFont typeface="Wingdings" pitchFamily="2" charset="2"/>
              <a:buChar char="ü"/>
              <a:defRPr/>
            </a:pPr>
            <a:endParaRPr lang="ru-RU" b="1" i="1" dirty="0">
              <a:latin typeface="+mn-lt"/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72450" y="6356350"/>
            <a:ext cx="51435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A8EADEEB-7999-435D-99C4-E03BE9C7638F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39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9219" name="Заголовок 1"/>
          <p:cNvSpPr>
            <a:spLocks/>
          </p:cNvSpPr>
          <p:nvPr/>
        </p:nvSpPr>
        <p:spPr bwMode="auto">
          <a:xfrm>
            <a:off x="179388" y="188913"/>
            <a:ext cx="885666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b="1" cap="all" dirty="0">
                <a:solidFill>
                  <a:schemeClr val="accent1">
                    <a:lumMod val="75000"/>
                  </a:schemeClr>
                </a:solidFill>
              </a:rPr>
              <a:t>ОТНЕСЕНИЕ УСЛОВИЙ ТРУДА К СООТВЕТСТВУЮЩЕМУ КЛАССУ (ПОДКЛАССУ) условий труда С УЧЕТОМ КОМПЛЕКСНОГО ВОЗДЕЙСТВИЯ ИДЕНТИФИЦИРОВАННЫХ ПОТЕНЦИАЛЬНО ВРЕДНЫХ И (ИЛИ) ОПАСНЫХ ФАКТОРОВ ПРОИЗВОДСТВЕННОЙ СРЕДЫ И ТРУДОВОГО ПРОЦЕССА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Helios"/>
            </a:endParaRPr>
          </a:p>
        </p:txBody>
      </p:sp>
      <p:sp>
        <p:nvSpPr>
          <p:cNvPr id="16392" name="Прямоугольник 13"/>
          <p:cNvSpPr>
            <a:spLocks noChangeArrowheads="1"/>
          </p:cNvSpPr>
          <p:nvPr/>
        </p:nvSpPr>
        <p:spPr bwMode="auto">
          <a:xfrm>
            <a:off x="9861550" y="-119063"/>
            <a:ext cx="2286000" cy="40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/>
          </a:p>
        </p:txBody>
      </p:sp>
      <p:sp>
        <p:nvSpPr>
          <p:cNvPr id="19" name="Скругленная прямоугольная выноска 18"/>
          <p:cNvSpPr/>
          <p:nvPr/>
        </p:nvSpPr>
        <p:spPr>
          <a:xfrm rot="10800000">
            <a:off x="755650" y="1557338"/>
            <a:ext cx="7777163" cy="1439862"/>
          </a:xfrm>
          <a:prstGeom prst="wedgeRoundRectCallou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16013" y="1700213"/>
            <a:ext cx="71278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Проводится на основании анализа отнесения указанных факторов к тому или иному классу (подклассу) условий труда, осуществляемого экспертом (экспертами) организации, проводящей СОУТ </a:t>
            </a:r>
          </a:p>
        </p:txBody>
      </p:sp>
      <p:sp>
        <p:nvSpPr>
          <p:cNvPr id="29" name="Выноска со стрелками влево/вправо 28"/>
          <p:cNvSpPr/>
          <p:nvPr/>
        </p:nvSpPr>
        <p:spPr>
          <a:xfrm>
            <a:off x="2339975" y="3071810"/>
            <a:ext cx="4608513" cy="3643338"/>
          </a:xfrm>
          <a:prstGeom prst="leftRightArrowCallout">
            <a:avLst>
              <a:gd name="adj1" fmla="val 29453"/>
              <a:gd name="adj2" fmla="val 25000"/>
              <a:gd name="adj3" fmla="val 35125"/>
              <a:gd name="adj4" fmla="val 48123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C00000"/>
                </a:solidFill>
              </a:rPr>
              <a:t>Итоговый  класс (подкласс) условий труда на конкретном рабочем месте  устанавливают по наиболее высокому классу (подклассу) вредности и (или) опасности одного из идентифицированных потенциально вредных и (или) опасных факторов производственной среды и трудового процесса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42844" y="3143248"/>
            <a:ext cx="2197131" cy="3429024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В случае сочетанного действия 3 и более факторов, отнесенных к подклассу 3.1 итоговый подкласс вредных условий труда относится к подклассу 3.2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948488" y="3071810"/>
            <a:ext cx="2016125" cy="3643338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В случае сочетанного действия 2 и более факторов, отнесенных к подклассам 3.2, 3.3, 3.4 итоговый подкласс вредных условий труда устанавливается на одну степень выше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72450" y="6381750"/>
            <a:ext cx="51435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FEE58808-BFB1-4E6C-A8A2-067BFEA6B10C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4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076" name="Заголовок 1"/>
          <p:cNvSpPr>
            <a:spLocks/>
          </p:cNvSpPr>
          <p:nvPr/>
        </p:nvSpPr>
        <p:spPr bwMode="auto">
          <a:xfrm>
            <a:off x="179388" y="188913"/>
            <a:ext cx="8856662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 dirty="0">
                <a:solidFill>
                  <a:schemeClr val="tx2"/>
                </a:solidFill>
                <a:latin typeface="Helios"/>
              </a:rPr>
              <a:t>ХАРАКТЕРИСТИКА ТЕКУЩЕЙ СИТУАЦИИ</a:t>
            </a:r>
          </a:p>
        </p:txBody>
      </p:sp>
      <p:pic>
        <p:nvPicPr>
          <p:cNvPr id="3081" name="Picture 4" descr="http://www.dzr.by/wp-content/uploads/2011/08/dubrovno_ohrana-trud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74888" y="3789363"/>
            <a:ext cx="19907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4" descr="http://www.dzr.by/wp-content/uploads/2011/08/dubrovno_ohrana-trud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72456" y="1155700"/>
            <a:ext cx="2555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4" descr="http://www.dzr.by/wp-content/uploads/2011/08/dubrovno_ohrana-trud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62066" y="2565400"/>
            <a:ext cx="2230438" cy="115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Нашивка 28"/>
          <p:cNvSpPr/>
          <p:nvPr/>
        </p:nvSpPr>
        <p:spPr>
          <a:xfrm rot="16200000">
            <a:off x="2879478" y="611904"/>
            <a:ext cx="360363" cy="576262"/>
          </a:xfrm>
          <a:prstGeom prst="chevr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3085" name="Прямоугольник 29"/>
          <p:cNvSpPr>
            <a:spLocks noChangeArrowheads="1"/>
          </p:cNvSpPr>
          <p:nvPr/>
        </p:nvSpPr>
        <p:spPr bwMode="auto">
          <a:xfrm>
            <a:off x="923306" y="1217818"/>
            <a:ext cx="115093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chemeClr val="tx2"/>
                </a:solidFill>
                <a:latin typeface="Helios"/>
              </a:rPr>
              <a:t>2012 г.</a:t>
            </a:r>
          </a:p>
        </p:txBody>
      </p:sp>
      <p:sp>
        <p:nvSpPr>
          <p:cNvPr id="3086" name="Прямоугольник 31"/>
          <p:cNvSpPr>
            <a:spLocks noChangeArrowheads="1"/>
          </p:cNvSpPr>
          <p:nvPr/>
        </p:nvSpPr>
        <p:spPr bwMode="auto">
          <a:xfrm>
            <a:off x="911129" y="2276475"/>
            <a:ext cx="12239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chemeClr val="tx2"/>
                </a:solidFill>
                <a:latin typeface="Helios"/>
              </a:rPr>
              <a:t>2011 г.</a:t>
            </a:r>
          </a:p>
        </p:txBody>
      </p:sp>
      <p:sp>
        <p:nvSpPr>
          <p:cNvPr id="3087" name="Прямоугольник 35"/>
          <p:cNvSpPr>
            <a:spLocks noChangeArrowheads="1"/>
          </p:cNvSpPr>
          <p:nvPr/>
        </p:nvSpPr>
        <p:spPr bwMode="auto">
          <a:xfrm>
            <a:off x="1113088" y="3620294"/>
            <a:ext cx="10080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chemeClr val="tx2"/>
                </a:solidFill>
                <a:latin typeface="Helios"/>
              </a:rPr>
              <a:t>2010 г.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808038" y="4005263"/>
            <a:ext cx="1154111" cy="461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Helios"/>
              </a:rPr>
              <a:t>29 %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808040" y="2565400"/>
            <a:ext cx="1565275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Helios"/>
              </a:rPr>
              <a:t>30,5 %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4280695" y="3983056"/>
            <a:ext cx="1227409" cy="461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Helios"/>
              </a:rPr>
              <a:t>17,7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Helios"/>
              </a:rPr>
              <a:t>%</a:t>
            </a:r>
          </a:p>
        </p:txBody>
      </p:sp>
      <p:sp>
        <p:nvSpPr>
          <p:cNvPr id="3091" name="Заголовок 1"/>
          <p:cNvSpPr>
            <a:spLocks/>
          </p:cNvSpPr>
          <p:nvPr/>
        </p:nvSpPr>
        <p:spPr bwMode="auto">
          <a:xfrm rot="-5400000">
            <a:off x="-2340769" y="3367881"/>
            <a:ext cx="5472113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200" b="1" dirty="0">
                <a:solidFill>
                  <a:schemeClr val="tx2"/>
                </a:solidFill>
                <a:latin typeface="Helios"/>
              </a:rPr>
              <a:t>ЧИСЛЕННОСТЬ РАБОТНИКОВ, ЗАНЯТЫХ ВО ВРЕДНЫХ (ОПАСНЫХ) УСЛОВИЯХ ТРУДА В БАЗОВЫХ ОТРАСЛЯХ ЭКОНОМИКИ</a:t>
            </a:r>
          </a:p>
        </p:txBody>
      </p:sp>
      <p:sp>
        <p:nvSpPr>
          <p:cNvPr id="62" name="Заголовок 1"/>
          <p:cNvSpPr>
            <a:spLocks/>
          </p:cNvSpPr>
          <p:nvPr/>
        </p:nvSpPr>
        <p:spPr bwMode="auto">
          <a:xfrm>
            <a:off x="5726670" y="1356886"/>
            <a:ext cx="3303401" cy="165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lnSpc>
                <a:spcPct val="150000"/>
              </a:lnSpc>
              <a:defRPr/>
            </a:pPr>
            <a:r>
              <a:rPr lang="ru-RU" b="1" dirty="0">
                <a:latin typeface="Helios"/>
              </a:rPr>
              <a:t>В ЭКОНОМИКЕ </a:t>
            </a:r>
            <a:r>
              <a:rPr lang="ru-RU" b="1" dirty="0" smtClean="0">
                <a:latin typeface="Helios"/>
              </a:rPr>
              <a:t>РОССИИ </a:t>
            </a:r>
            <a:r>
              <a:rPr lang="ru-RU" b="1" dirty="0">
                <a:latin typeface="Helios"/>
              </a:rPr>
              <a:t>–</a:t>
            </a:r>
          </a:p>
          <a:p>
            <a:pPr algn="r">
              <a:lnSpc>
                <a:spcPct val="150000"/>
              </a:lnSpc>
              <a:defRPr/>
            </a:pPr>
            <a:r>
              <a:rPr lang="ru-RU" b="1" dirty="0">
                <a:latin typeface="Helios"/>
              </a:rPr>
              <a:t>48,7 МЛН. РАБОЧИХ МЕСТ, </a:t>
            </a:r>
          </a:p>
          <a:p>
            <a:pPr algn="r">
              <a:lnSpc>
                <a:spcPct val="150000"/>
              </a:lnSpc>
              <a:defRPr/>
            </a:pPr>
            <a:r>
              <a:rPr lang="ru-RU" b="1" dirty="0">
                <a:latin typeface="Helios"/>
              </a:rPr>
              <a:t>НА КОТОРЫХ ЗАНЯТО </a:t>
            </a:r>
          </a:p>
          <a:p>
            <a:pPr algn="r">
              <a:lnSpc>
                <a:spcPct val="150000"/>
              </a:lnSpc>
              <a:defRPr/>
            </a:pPr>
            <a:r>
              <a:rPr lang="ru-RU" b="1" dirty="0">
                <a:latin typeface="Helios"/>
              </a:rPr>
              <a:t>71,7 МЛН. РАБОТНИКОВ</a:t>
            </a:r>
          </a:p>
        </p:txBody>
      </p:sp>
      <p:sp>
        <p:nvSpPr>
          <p:cNvPr id="3094" name="Прямоугольник 35"/>
          <p:cNvSpPr>
            <a:spLocks noChangeArrowheads="1"/>
          </p:cNvSpPr>
          <p:nvPr/>
        </p:nvSpPr>
        <p:spPr bwMode="auto">
          <a:xfrm>
            <a:off x="915197" y="4602956"/>
            <a:ext cx="135096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chemeClr val="tx2"/>
                </a:solidFill>
                <a:latin typeface="Helios"/>
              </a:rPr>
              <a:t>2009 г.</a:t>
            </a:r>
          </a:p>
        </p:txBody>
      </p:sp>
      <p:sp>
        <p:nvSpPr>
          <p:cNvPr id="3095" name="Прямоугольник 35"/>
          <p:cNvSpPr>
            <a:spLocks noChangeArrowheads="1"/>
          </p:cNvSpPr>
          <p:nvPr/>
        </p:nvSpPr>
        <p:spPr bwMode="auto">
          <a:xfrm>
            <a:off x="1089731" y="5538788"/>
            <a:ext cx="11509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chemeClr val="tx2"/>
                </a:solidFill>
                <a:latin typeface="Helios"/>
              </a:rPr>
              <a:t>2008 г.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08039" y="5013325"/>
            <a:ext cx="1298574" cy="461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Helios"/>
              </a:rPr>
              <a:t>27,5 %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808039" y="5876925"/>
            <a:ext cx="1227135" cy="461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Helios"/>
              </a:rPr>
              <a:t>26,2 %</a:t>
            </a:r>
          </a:p>
        </p:txBody>
      </p:sp>
      <p:pic>
        <p:nvPicPr>
          <p:cNvPr id="3098" name="Picture 4" descr="http://www.dzr.by/wp-content/uploads/2011/08/dubrovno_ohrana-trud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6501" y="4827588"/>
            <a:ext cx="1584325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9" name="Picture 4" descr="http://www.dzr.by/wp-content/uploads/2011/08/dubrovno_ohrana-trud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7307" y="5757199"/>
            <a:ext cx="1471265" cy="63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>
            <a:off x="4276057" y="1540311"/>
            <a:ext cx="1345040" cy="461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Helios"/>
              </a:rPr>
              <a:t>20,0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Helios"/>
              </a:rPr>
              <a:t>%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055821" y="2550310"/>
            <a:ext cx="15652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Helios"/>
              </a:rPr>
              <a:t>18,9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Helios"/>
              </a:rPr>
              <a:t>%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316682" y="5890910"/>
            <a:ext cx="1304416" cy="461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Helios"/>
              </a:rPr>
              <a:t>16,2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Helios"/>
              </a:rPr>
              <a:t>%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291236" y="4941094"/>
            <a:ext cx="1329861" cy="461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Helios"/>
              </a:rPr>
              <a:t>16,7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Helios"/>
              </a:rPr>
              <a:t>%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47700" y="1550976"/>
            <a:ext cx="1385888" cy="461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Helios"/>
              </a:rPr>
              <a:t>31,8 %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45387" y="693738"/>
            <a:ext cx="15652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Helios"/>
              </a:rPr>
              <a:t>Россия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Helio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455839" y="688924"/>
            <a:ext cx="41045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Helios"/>
              </a:rPr>
              <a:t>Московская область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Helios"/>
            </a:endParaRPr>
          </a:p>
        </p:txBody>
      </p:sp>
      <p:sp>
        <p:nvSpPr>
          <p:cNvPr id="34" name="Заголовок 1"/>
          <p:cNvSpPr>
            <a:spLocks/>
          </p:cNvSpPr>
          <p:nvPr/>
        </p:nvSpPr>
        <p:spPr bwMode="auto">
          <a:xfrm>
            <a:off x="5364088" y="4149080"/>
            <a:ext cx="3683650" cy="2088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lnSpc>
                <a:spcPct val="150000"/>
              </a:lnSpc>
              <a:defRPr/>
            </a:pPr>
            <a:r>
              <a:rPr lang="ru-RU" b="1" dirty="0">
                <a:latin typeface="Helios"/>
              </a:rPr>
              <a:t>В ЭКОНОМИКЕ </a:t>
            </a:r>
            <a:r>
              <a:rPr lang="ru-RU" b="1" dirty="0" smtClean="0">
                <a:latin typeface="Helios"/>
              </a:rPr>
              <a:t>ПОДМОСКОВЬЯ </a:t>
            </a:r>
            <a:r>
              <a:rPr lang="ru-RU" b="1" dirty="0">
                <a:latin typeface="Helios"/>
              </a:rPr>
              <a:t>–</a:t>
            </a:r>
          </a:p>
          <a:p>
            <a:pPr algn="r">
              <a:lnSpc>
                <a:spcPct val="150000"/>
              </a:lnSpc>
              <a:defRPr/>
            </a:pPr>
            <a:r>
              <a:rPr lang="ru-RU" b="1" dirty="0" smtClean="0">
                <a:latin typeface="Helios"/>
              </a:rPr>
              <a:t>1,9 </a:t>
            </a:r>
            <a:r>
              <a:rPr lang="ru-RU" b="1" dirty="0">
                <a:latin typeface="Helios"/>
              </a:rPr>
              <a:t>МЛН. РАБОЧИХ МЕСТ, </a:t>
            </a:r>
          </a:p>
          <a:p>
            <a:pPr algn="r">
              <a:lnSpc>
                <a:spcPct val="150000"/>
              </a:lnSpc>
              <a:defRPr/>
            </a:pPr>
            <a:r>
              <a:rPr lang="ru-RU" b="1" dirty="0">
                <a:latin typeface="Helios"/>
              </a:rPr>
              <a:t>НА КОТОРЫХ ЗАНЯТО </a:t>
            </a:r>
          </a:p>
          <a:p>
            <a:pPr algn="r">
              <a:lnSpc>
                <a:spcPct val="150000"/>
              </a:lnSpc>
              <a:defRPr/>
            </a:pPr>
            <a:r>
              <a:rPr lang="ru-RU" b="1" dirty="0" smtClean="0">
                <a:latin typeface="Helios"/>
              </a:rPr>
              <a:t>2,8 </a:t>
            </a:r>
            <a:r>
              <a:rPr lang="ru-RU" b="1" dirty="0">
                <a:latin typeface="Helios"/>
              </a:rPr>
              <a:t>МЛН. РАБОТНИКОВ</a:t>
            </a:r>
          </a:p>
        </p:txBody>
      </p:sp>
    </p:spTree>
    <p:extLst>
      <p:ext uri="{BB962C8B-B14F-4D97-AF65-F5344CB8AC3E}">
        <p14:creationId xmlns="" xmlns:p14="http://schemas.microsoft.com/office/powerpoint/2010/main" val="182907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78BAD5-C259-44D2-92F3-41D44ABAA8DE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7411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503237"/>
          </a:xfrm>
        </p:spPr>
        <p:txBody>
          <a:bodyPr/>
          <a:lstStyle/>
          <a:p>
            <a:r>
              <a:rPr lang="ru-RU" sz="2000" b="1" smtClean="0">
                <a:solidFill>
                  <a:schemeClr val="tx2"/>
                </a:solidFill>
                <a:latin typeface="Helios"/>
              </a:rPr>
              <a:t>СРЕДСТВА ИНДИВИДУАЛЬНОЙ ЗАЩИТЫ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250825" y="692150"/>
            <a:ext cx="8785225" cy="4897438"/>
          </a:xfrm>
          <a:prstGeom prst="downArrow">
            <a:avLst>
              <a:gd name="adj1" fmla="val 50000"/>
              <a:gd name="adj2" fmla="val 50185"/>
            </a:avLst>
          </a:prstGeom>
          <a:gradFill>
            <a:gsLst>
              <a:gs pos="0">
                <a:schemeClr val="accent1">
                  <a:lumMod val="5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bg1"/>
                </a:solidFill>
              </a:rPr>
              <a:t>При применении работниками эффективных средств индивидуальной защиты, прошедших обязательную сертификацию, класс (подкласс) условий труда может быть снижен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850" y="5661025"/>
            <a:ext cx="8424863" cy="504825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Методика снижения класса (подкласса) условий труда при применении СИЗ, утверждается Минтрудом России по согласованию с Роспотребнадзором и с учетом мнения </a:t>
            </a:r>
            <a:r>
              <a:rPr lang="ru-RU" sz="1400" b="1" dirty="0" err="1"/>
              <a:t>РТК</a:t>
            </a:r>
            <a:endParaRPr lang="ru-RU" sz="1400" b="1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FEFB918-7DE3-4859-A584-A519B5E733D4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8313" y="260350"/>
            <a:ext cx="8351837" cy="936625"/>
          </a:xfrm>
          <a:prstGeom prst="round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Использование результатов специальной оценки условий труда</a:t>
            </a:r>
          </a:p>
        </p:txBody>
      </p:sp>
      <p:graphicFrame>
        <p:nvGraphicFramePr>
          <p:cNvPr id="8" name="Схема 7"/>
          <p:cNvGraphicFramePr/>
          <p:nvPr/>
        </p:nvGraphicFramePr>
        <p:xfrm>
          <a:off x="539552" y="1340768"/>
          <a:ext cx="820891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http://www.restate.ru/materials/attachment/bc940a0a7c9408e8d9ae791c340fef8d526847cc/%D0%A1%D0%A0%D0%9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39063" y="1725613"/>
            <a:ext cx="576262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2" descr="http://www.prohandmade.ru/wp-content/uploads/2012/01/422444a993249069c6858c5b538624d9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557338"/>
            <a:ext cx="8636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72450" y="6356350"/>
            <a:ext cx="51435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13A3ACEE-3EE1-4CA9-BC14-BAF7A539D129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42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9461" name="Заголовок 1"/>
          <p:cNvSpPr>
            <a:spLocks/>
          </p:cNvSpPr>
          <p:nvPr/>
        </p:nvSpPr>
        <p:spPr bwMode="auto">
          <a:xfrm>
            <a:off x="179388" y="187325"/>
            <a:ext cx="885666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>
                <a:solidFill>
                  <a:schemeClr val="tx2"/>
                </a:solidFill>
                <a:latin typeface="Helios"/>
              </a:rPr>
              <a:t>ДОПУСК НА РЫНОК УСЛУГ В ОБЛАСТИ СПЕЦИАЛЬНОЙ ОЦЕНКИ УСЛОВИЙ ТРУДА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339975" y="836613"/>
            <a:ext cx="4321175" cy="936625"/>
          </a:xfrm>
          <a:prstGeom prst="round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71550" y="2205038"/>
            <a:ext cx="2952750" cy="647700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219700" y="2205038"/>
            <a:ext cx="2736850" cy="647700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42988" y="3429000"/>
            <a:ext cx="2881312" cy="57626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219700" y="3429000"/>
            <a:ext cx="2808288" cy="50482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2843213" y="836613"/>
            <a:ext cx="35290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ОРГАНИЗАЦИИ, ПРОВОДЯЩИЕ СПЕЦИАЛЬНУЮ ОЦЕНКУ УСЛОВИЙ ТРУДА 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932363" y="4652963"/>
            <a:ext cx="3313112" cy="79216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9" name="TextBox 10"/>
          <p:cNvSpPr txBox="1">
            <a:spLocks noChangeArrowheads="1"/>
          </p:cNvSpPr>
          <p:nvPr/>
        </p:nvSpPr>
        <p:spPr bwMode="auto">
          <a:xfrm>
            <a:off x="1187450" y="2205038"/>
            <a:ext cx="25923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  <a:latin typeface="+mn-lt"/>
                <a:cs typeface="Times New Roman" pitchFamily="18" charset="0"/>
              </a:rPr>
              <a:t>ИСПЫТАТЕЛЬНЫЕ ЛАБОРАТОРИИ</a:t>
            </a: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5364163" y="2349500"/>
            <a:ext cx="2447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  <a:latin typeface="+mn-lt"/>
                <a:cs typeface="Times New Roman" pitchFamily="18" charset="0"/>
              </a:rPr>
              <a:t>ЭКСПЕРТЫ</a:t>
            </a:r>
          </a:p>
        </p:txBody>
      </p:sp>
      <p:sp>
        <p:nvSpPr>
          <p:cNvPr id="21" name="TextBox 12"/>
          <p:cNvSpPr txBox="1">
            <a:spLocks noChangeArrowheads="1"/>
          </p:cNvSpPr>
          <p:nvPr/>
        </p:nvSpPr>
        <p:spPr bwMode="auto">
          <a:xfrm>
            <a:off x="1187450" y="3500438"/>
            <a:ext cx="25923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  <a:latin typeface="+mn-lt"/>
                <a:cs typeface="Times New Roman" pitchFamily="18" charset="0"/>
              </a:rPr>
              <a:t>Аккредитация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5435600" y="3500438"/>
            <a:ext cx="23050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  <a:latin typeface="+mn-lt"/>
                <a:cs typeface="Times New Roman" pitchFamily="18" charset="0"/>
              </a:rPr>
              <a:t>Сертификация</a:t>
            </a:r>
          </a:p>
        </p:txBody>
      </p:sp>
      <p:cxnSp>
        <p:nvCxnSpPr>
          <p:cNvPr id="29" name="Прямая со стрелкой 28"/>
          <p:cNvCxnSpPr>
            <a:stCxn id="16" idx="2"/>
            <a:endCxn id="11" idx="3"/>
          </p:cNvCxnSpPr>
          <p:nvPr/>
        </p:nvCxnSpPr>
        <p:spPr>
          <a:xfrm flipH="1">
            <a:off x="3924300" y="1760538"/>
            <a:ext cx="684213" cy="768350"/>
          </a:xfrm>
          <a:prstGeom prst="straightConnector1">
            <a:avLst/>
          </a:prstGeom>
          <a:ln w="15875" cmpd="sng">
            <a:solidFill>
              <a:schemeClr val="tx2"/>
            </a:solidFill>
            <a:prstDash val="soli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16" idx="2"/>
            <a:endCxn id="13" idx="1"/>
          </p:cNvCxnSpPr>
          <p:nvPr/>
        </p:nvCxnSpPr>
        <p:spPr>
          <a:xfrm>
            <a:off x="4608513" y="1760538"/>
            <a:ext cx="611187" cy="768350"/>
          </a:xfrm>
          <a:prstGeom prst="straightConnector1">
            <a:avLst/>
          </a:prstGeom>
          <a:ln w="15875" cmpd="sng">
            <a:solidFill>
              <a:schemeClr val="tx2"/>
            </a:solidFill>
            <a:prstDash val="soli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9" idx="2"/>
            <a:endCxn id="14" idx="0"/>
          </p:cNvCxnSpPr>
          <p:nvPr/>
        </p:nvCxnSpPr>
        <p:spPr>
          <a:xfrm>
            <a:off x="2484438" y="2851150"/>
            <a:ext cx="0" cy="577850"/>
          </a:xfrm>
          <a:prstGeom prst="straightConnector1">
            <a:avLst/>
          </a:prstGeom>
          <a:ln w="15875" cmpd="sng">
            <a:solidFill>
              <a:schemeClr val="tx2"/>
            </a:solidFill>
            <a:prstDash val="soli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13" idx="2"/>
            <a:endCxn id="15" idx="0"/>
          </p:cNvCxnSpPr>
          <p:nvPr/>
        </p:nvCxnSpPr>
        <p:spPr>
          <a:xfrm>
            <a:off x="6588125" y="2852738"/>
            <a:ext cx="36513" cy="576262"/>
          </a:xfrm>
          <a:prstGeom prst="straightConnector1">
            <a:avLst/>
          </a:prstGeom>
          <a:ln w="15875" cmpd="sng">
            <a:solidFill>
              <a:schemeClr val="tx2"/>
            </a:solidFill>
            <a:prstDash val="soli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15" idx="2"/>
            <a:endCxn id="17" idx="0"/>
          </p:cNvCxnSpPr>
          <p:nvPr/>
        </p:nvCxnSpPr>
        <p:spPr>
          <a:xfrm flipH="1">
            <a:off x="6589713" y="3933825"/>
            <a:ext cx="34925" cy="719138"/>
          </a:xfrm>
          <a:prstGeom prst="straightConnector1">
            <a:avLst/>
          </a:prstGeom>
          <a:ln w="15875" cmpd="sng">
            <a:solidFill>
              <a:schemeClr val="tx2"/>
            </a:solidFill>
            <a:prstDash val="soli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482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92725" y="4724400"/>
            <a:ext cx="25923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Скругленный прямоугольник 37"/>
          <p:cNvSpPr/>
          <p:nvPr/>
        </p:nvSpPr>
        <p:spPr>
          <a:xfrm>
            <a:off x="971550" y="4652963"/>
            <a:ext cx="3095625" cy="6477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9484" name="Прямоугольник 38"/>
          <p:cNvSpPr>
            <a:spLocks noChangeArrowheads="1"/>
          </p:cNvSpPr>
          <p:nvPr/>
        </p:nvSpPr>
        <p:spPr bwMode="auto">
          <a:xfrm>
            <a:off x="1258888" y="4652963"/>
            <a:ext cx="2428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 b="1">
                <a:solidFill>
                  <a:schemeClr val="tx2"/>
                </a:solidFill>
                <a:cs typeface="Times New Roman" pitchFamily="18" charset="0"/>
              </a:rPr>
              <a:t>Федеральная служба </a:t>
            </a:r>
          </a:p>
          <a:p>
            <a:pPr algn="ctr"/>
            <a:r>
              <a:rPr lang="ru-RU" sz="1600" b="1">
                <a:solidFill>
                  <a:schemeClr val="tx2"/>
                </a:solidFill>
                <a:cs typeface="Times New Roman" pitchFamily="18" charset="0"/>
              </a:rPr>
              <a:t>по аккредитации </a:t>
            </a:r>
          </a:p>
        </p:txBody>
      </p:sp>
      <p:cxnSp>
        <p:nvCxnSpPr>
          <p:cNvPr id="42" name="Прямая со стрелкой 41"/>
          <p:cNvCxnSpPr>
            <a:stCxn id="14" idx="2"/>
            <a:endCxn id="38" idx="0"/>
          </p:cNvCxnSpPr>
          <p:nvPr/>
        </p:nvCxnSpPr>
        <p:spPr>
          <a:xfrm>
            <a:off x="2484438" y="4005263"/>
            <a:ext cx="34925" cy="647700"/>
          </a:xfrm>
          <a:prstGeom prst="straightConnector1">
            <a:avLst/>
          </a:prstGeom>
          <a:ln w="15875" cmpd="sng">
            <a:solidFill>
              <a:schemeClr val="tx2"/>
            </a:solidFill>
            <a:prstDash val="soli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Скругленный прямоугольник 36"/>
          <p:cNvSpPr/>
          <p:nvPr/>
        </p:nvSpPr>
        <p:spPr>
          <a:xfrm>
            <a:off x="3348038" y="5805488"/>
            <a:ext cx="4537075" cy="79216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9487" name="TextBox 39"/>
          <p:cNvSpPr txBox="1">
            <a:spLocks noChangeArrowheads="1"/>
          </p:cNvSpPr>
          <p:nvPr/>
        </p:nvSpPr>
        <p:spPr bwMode="auto">
          <a:xfrm>
            <a:off x="3635375" y="5949950"/>
            <a:ext cx="40703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>
                <a:solidFill>
                  <a:schemeClr val="tx2"/>
                </a:solidFill>
                <a:cs typeface="Times New Roman" pitchFamily="18" charset="0"/>
              </a:rPr>
              <a:t>РЕЕСТР ОРГАНИЗАЦИЙ, ПРОВОДЯЩИХ </a:t>
            </a:r>
          </a:p>
          <a:p>
            <a:pPr algn="ctr"/>
            <a:r>
              <a:rPr lang="ru-RU" sz="1400" b="1">
                <a:solidFill>
                  <a:schemeClr val="tx2"/>
                </a:solidFill>
                <a:cs typeface="Times New Roman" pitchFamily="18" charset="0"/>
              </a:rPr>
              <a:t>СПЕЦИАЛЬНУЮ ОЦЕНКУ УСЛОВИЙ ТРУДА </a:t>
            </a:r>
          </a:p>
        </p:txBody>
      </p:sp>
      <p:cxnSp>
        <p:nvCxnSpPr>
          <p:cNvPr id="41" name="Прямая со стрелкой 40"/>
          <p:cNvCxnSpPr>
            <a:stCxn id="38" idx="3"/>
            <a:endCxn id="17" idx="1"/>
          </p:cNvCxnSpPr>
          <p:nvPr/>
        </p:nvCxnSpPr>
        <p:spPr>
          <a:xfrm>
            <a:off x="4067175" y="4976813"/>
            <a:ext cx="865188" cy="72231"/>
          </a:xfrm>
          <a:prstGeom prst="straightConnector1">
            <a:avLst/>
          </a:prstGeom>
          <a:ln w="15875" cmpd="sng">
            <a:solidFill>
              <a:schemeClr val="tx2"/>
            </a:solidFill>
            <a:prstDash val="solid"/>
            <a:tailEnd type="arrow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17" idx="2"/>
            <a:endCxn id="37" idx="0"/>
          </p:cNvCxnSpPr>
          <p:nvPr/>
        </p:nvCxnSpPr>
        <p:spPr>
          <a:xfrm flipH="1">
            <a:off x="5616575" y="5445125"/>
            <a:ext cx="973138" cy="360363"/>
          </a:xfrm>
          <a:prstGeom prst="straightConnector1">
            <a:avLst/>
          </a:prstGeom>
          <a:ln w="15875" cmpd="sng">
            <a:solidFill>
              <a:schemeClr val="tx2"/>
            </a:solidFill>
            <a:prstDash val="soli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0"/>
          <p:cNvSpPr>
            <a:spLocks noChangeArrowheads="1"/>
          </p:cNvSpPr>
          <p:nvPr/>
        </p:nvSpPr>
        <p:spPr bwMode="auto">
          <a:xfrm>
            <a:off x="395288" y="5300663"/>
            <a:ext cx="2952750" cy="863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9933">
                  <a:gamma/>
                  <a:shade val="46275"/>
                  <a:invGamma/>
                </a:srgbClr>
              </a:gs>
              <a:gs pos="50000">
                <a:srgbClr val="339933"/>
              </a:gs>
              <a:gs pos="100000">
                <a:srgbClr val="339933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+mn-lt"/>
              <a:cs typeface="+mn-cs"/>
            </a:endParaRPr>
          </a:p>
        </p:txBody>
      </p:sp>
      <p:sp>
        <p:nvSpPr>
          <p:cNvPr id="3" name="Скругленный прямоугольник 10"/>
          <p:cNvSpPr>
            <a:spLocks noChangeArrowheads="1"/>
          </p:cNvSpPr>
          <p:nvPr/>
        </p:nvSpPr>
        <p:spPr bwMode="auto">
          <a:xfrm>
            <a:off x="395288" y="4221163"/>
            <a:ext cx="2952750" cy="863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9933">
                  <a:gamma/>
                  <a:shade val="46275"/>
                  <a:invGamma/>
                </a:srgbClr>
              </a:gs>
              <a:gs pos="50000">
                <a:srgbClr val="339933"/>
              </a:gs>
              <a:gs pos="100000">
                <a:srgbClr val="339933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+mn-lt"/>
              <a:cs typeface="+mn-cs"/>
            </a:endParaRPr>
          </a:p>
        </p:txBody>
      </p:sp>
      <p:sp>
        <p:nvSpPr>
          <p:cNvPr id="4" name="Скругленный прямоугольник 10"/>
          <p:cNvSpPr>
            <a:spLocks noChangeArrowheads="1"/>
          </p:cNvSpPr>
          <p:nvPr/>
        </p:nvSpPr>
        <p:spPr bwMode="auto">
          <a:xfrm>
            <a:off x="395288" y="2420938"/>
            <a:ext cx="2952750" cy="1295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9933">
                  <a:gamma/>
                  <a:shade val="46275"/>
                  <a:invGamma/>
                </a:srgbClr>
              </a:gs>
              <a:gs pos="50000">
                <a:srgbClr val="339933"/>
              </a:gs>
              <a:gs pos="100000">
                <a:srgbClr val="339933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+mn-lt"/>
              <a:cs typeface="+mn-cs"/>
            </a:endParaRPr>
          </a:p>
        </p:txBody>
      </p:sp>
      <p:sp>
        <p:nvSpPr>
          <p:cNvPr id="19460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72450" y="6356350"/>
            <a:ext cx="51435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fld id="{E8EAE366-BCCB-4480-998F-FAA561C67379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None/>
              </a:pPr>
              <a:t>43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19461" name="Заголовок 1"/>
          <p:cNvSpPr>
            <a:spLocks/>
          </p:cNvSpPr>
          <p:nvPr/>
        </p:nvSpPr>
        <p:spPr bwMode="auto">
          <a:xfrm>
            <a:off x="179388" y="187325"/>
            <a:ext cx="8856662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>
                <a:solidFill>
                  <a:schemeClr val="tx2"/>
                </a:solidFill>
                <a:latin typeface="Helios"/>
              </a:rPr>
              <a:t>ТРЕБОВАНИЯ К ОРГАНИЗАЦИЯМ, ОСУЩЕСТВЛЯЮЩИМ </a:t>
            </a:r>
          </a:p>
          <a:p>
            <a:pPr algn="ctr"/>
            <a:r>
              <a:rPr lang="ru-RU" sz="2000" b="1">
                <a:solidFill>
                  <a:schemeClr val="tx2"/>
                </a:solidFill>
                <a:latin typeface="Helios"/>
              </a:rPr>
              <a:t>СПЕЦИАЛЬНУЮ ОЦЕНКУ УСЛОВИЙ ТРУДА </a:t>
            </a:r>
          </a:p>
        </p:txBody>
      </p:sp>
      <p:sp>
        <p:nvSpPr>
          <p:cNvPr id="5" name="Скругленный прямоугольник 10"/>
          <p:cNvSpPr>
            <a:spLocks noChangeArrowheads="1"/>
          </p:cNvSpPr>
          <p:nvPr/>
        </p:nvSpPr>
        <p:spPr bwMode="auto">
          <a:xfrm>
            <a:off x="395288" y="1196975"/>
            <a:ext cx="2952750" cy="863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9933">
                  <a:gamma/>
                  <a:shade val="46275"/>
                  <a:invGamma/>
                </a:srgbClr>
              </a:gs>
              <a:gs pos="50000">
                <a:srgbClr val="339933"/>
              </a:gs>
              <a:gs pos="100000">
                <a:srgbClr val="339933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+mn-lt"/>
              <a:cs typeface="+mn-cs"/>
            </a:endParaRPr>
          </a:p>
        </p:txBody>
      </p:sp>
      <p:sp>
        <p:nvSpPr>
          <p:cNvPr id="19466" name="TextBox 10"/>
          <p:cNvSpPr txBox="1">
            <a:spLocks noChangeArrowheads="1"/>
          </p:cNvSpPr>
          <p:nvPr/>
        </p:nvSpPr>
        <p:spPr bwMode="auto">
          <a:xfrm>
            <a:off x="611188" y="1196975"/>
            <a:ext cx="2592387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Основной (один из основных) вид деятельности</a:t>
            </a:r>
          </a:p>
        </p:txBody>
      </p:sp>
      <p:sp>
        <p:nvSpPr>
          <p:cNvPr id="19467" name="TextBox 11"/>
          <p:cNvSpPr txBox="1">
            <a:spLocks noChangeArrowheads="1"/>
          </p:cNvSpPr>
          <p:nvPr/>
        </p:nvSpPr>
        <p:spPr bwMode="auto">
          <a:xfrm>
            <a:off x="611188" y="2420938"/>
            <a:ext cx="24479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Наличие аккредитованной испытательной лаборатории (центра) </a:t>
            </a:r>
          </a:p>
        </p:txBody>
      </p:sp>
      <p:sp>
        <p:nvSpPr>
          <p:cNvPr id="19468" name="TextBox 10"/>
          <p:cNvSpPr txBox="1">
            <a:spLocks noChangeArrowheads="1"/>
          </p:cNvSpPr>
          <p:nvPr/>
        </p:nvSpPr>
        <p:spPr bwMode="auto">
          <a:xfrm>
            <a:off x="468313" y="4292600"/>
            <a:ext cx="25923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Наличие в штате экспертов по СОУТ</a:t>
            </a:r>
          </a:p>
        </p:txBody>
      </p:sp>
      <p:sp>
        <p:nvSpPr>
          <p:cNvPr id="19469" name="TextBox 10"/>
          <p:cNvSpPr txBox="1">
            <a:spLocks noChangeArrowheads="1"/>
          </p:cNvSpPr>
          <p:nvPr/>
        </p:nvSpPr>
        <p:spPr bwMode="auto">
          <a:xfrm>
            <a:off x="611188" y="5373688"/>
            <a:ext cx="25923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Страхование ответственности</a:t>
            </a:r>
          </a:p>
        </p:txBody>
      </p:sp>
      <p:sp>
        <p:nvSpPr>
          <p:cNvPr id="19470" name="Text Box 38"/>
          <p:cNvSpPr txBox="1">
            <a:spLocks noChangeArrowheads="1"/>
          </p:cNvSpPr>
          <p:nvPr/>
        </p:nvSpPr>
        <p:spPr bwMode="auto">
          <a:xfrm>
            <a:off x="4500563" y="1125538"/>
            <a:ext cx="4032250" cy="1209675"/>
          </a:xfrm>
          <a:prstGeom prst="rect">
            <a:avLst/>
          </a:prstGeom>
          <a:noFill/>
          <a:ln w="19050">
            <a:solidFill>
              <a:schemeClr val="tx2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tx2"/>
                </a:solidFill>
              </a:rPr>
              <a:t>Росаккредитация </a:t>
            </a:r>
          </a:p>
          <a:p>
            <a:pPr algn="ctr"/>
            <a:r>
              <a:rPr lang="ru-RU">
                <a:solidFill>
                  <a:schemeClr val="tx2"/>
                </a:solidFill>
              </a:rPr>
              <a:t>(область аккредитации включает исследования (измерения), предусмотренные законом)</a:t>
            </a:r>
          </a:p>
        </p:txBody>
      </p:sp>
      <p:cxnSp>
        <p:nvCxnSpPr>
          <p:cNvPr id="19471" name="AutoShape 39"/>
          <p:cNvCxnSpPr>
            <a:cxnSpLocks noChangeShapeType="1"/>
            <a:endCxn id="19470" idx="1"/>
          </p:cNvCxnSpPr>
          <p:nvPr/>
        </p:nvCxnSpPr>
        <p:spPr bwMode="auto">
          <a:xfrm flipV="1">
            <a:off x="3360738" y="1730375"/>
            <a:ext cx="1130300" cy="1411288"/>
          </a:xfrm>
          <a:prstGeom prst="bentConnector3">
            <a:avLst>
              <a:gd name="adj1" fmla="val 49861"/>
            </a:avLst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cxnSp>
      <p:sp>
        <p:nvSpPr>
          <p:cNvPr id="19472" name="Text Box 40"/>
          <p:cNvSpPr txBox="1">
            <a:spLocks noChangeArrowheads="1"/>
          </p:cNvSpPr>
          <p:nvPr/>
        </p:nvSpPr>
        <p:spPr bwMode="auto">
          <a:xfrm>
            <a:off x="4500563" y="2565400"/>
            <a:ext cx="4032250" cy="2308225"/>
          </a:xfrm>
          <a:prstGeom prst="rect">
            <a:avLst/>
          </a:prstGeom>
          <a:noFill/>
          <a:ln w="19050">
            <a:solidFill>
              <a:schemeClr val="tx2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tx2"/>
                </a:solidFill>
              </a:rPr>
              <a:t>Не менее 5 экспертов, имеющих сертификат эксперта, в том числе не менее одного эксперта с образованием по специальности врач по общей гигиене, врач по гигиене труда, врач по санитарно-гигиеническим лабораторным испытаниям</a:t>
            </a:r>
            <a:r>
              <a:rPr lang="ru-RU"/>
              <a:t>   </a:t>
            </a:r>
          </a:p>
        </p:txBody>
      </p:sp>
      <p:cxnSp>
        <p:nvCxnSpPr>
          <p:cNvPr id="19473" name="AutoShape 41"/>
          <p:cNvCxnSpPr>
            <a:cxnSpLocks noChangeShapeType="1"/>
          </p:cNvCxnSpPr>
          <p:nvPr/>
        </p:nvCxnSpPr>
        <p:spPr bwMode="auto">
          <a:xfrm flipV="1">
            <a:off x="3348038" y="3716338"/>
            <a:ext cx="1130300" cy="933450"/>
          </a:xfrm>
          <a:prstGeom prst="bentConnector3">
            <a:avLst>
              <a:gd name="adj1" fmla="val 49861"/>
            </a:avLst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cxnSp>
      <p:sp>
        <p:nvSpPr>
          <p:cNvPr id="19474" name="Text Box 42"/>
          <p:cNvSpPr txBox="1">
            <a:spLocks noChangeArrowheads="1"/>
          </p:cNvSpPr>
          <p:nvPr/>
        </p:nvSpPr>
        <p:spPr bwMode="auto">
          <a:xfrm>
            <a:off x="4500563" y="5084763"/>
            <a:ext cx="4032250" cy="935037"/>
          </a:xfrm>
          <a:prstGeom prst="rect">
            <a:avLst/>
          </a:prstGeom>
          <a:noFill/>
          <a:ln w="19050">
            <a:solidFill>
              <a:schemeClr val="tx2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tx2"/>
                </a:solidFill>
              </a:rPr>
              <a:t>Минимальный размер страховой суммы – не менее 10 млн. рублей.</a:t>
            </a:r>
          </a:p>
          <a:p>
            <a:pPr algn="ctr"/>
            <a:r>
              <a:rPr lang="ru-RU">
                <a:solidFill>
                  <a:schemeClr val="tx2"/>
                </a:solidFill>
              </a:rPr>
              <a:t>Договор – на срок не менее года.</a:t>
            </a:r>
          </a:p>
        </p:txBody>
      </p:sp>
      <p:cxnSp>
        <p:nvCxnSpPr>
          <p:cNvPr id="19475" name="AutoShape 43"/>
          <p:cNvCxnSpPr>
            <a:cxnSpLocks noChangeShapeType="1"/>
            <a:endCxn id="19474" idx="1"/>
          </p:cNvCxnSpPr>
          <p:nvPr/>
        </p:nvCxnSpPr>
        <p:spPr bwMode="auto">
          <a:xfrm flipV="1">
            <a:off x="3360738" y="5553075"/>
            <a:ext cx="1130300" cy="179388"/>
          </a:xfrm>
          <a:prstGeom prst="bentConnector3">
            <a:avLst>
              <a:gd name="adj1" fmla="val 49861"/>
            </a:avLst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cxnSp>
      <p:sp>
        <p:nvSpPr>
          <p:cNvPr id="19476" name="Text Box 47"/>
          <p:cNvSpPr txBox="1">
            <a:spLocks noChangeArrowheads="1"/>
          </p:cNvSpPr>
          <p:nvPr/>
        </p:nvSpPr>
        <p:spPr bwMode="auto">
          <a:xfrm>
            <a:off x="0" y="1125538"/>
            <a:ext cx="323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FF0000"/>
                </a:solidFill>
                <a:latin typeface="Algerian" pitchFamily="82" charset="0"/>
              </a:rPr>
              <a:t>1</a:t>
            </a:r>
          </a:p>
        </p:txBody>
      </p:sp>
      <p:sp>
        <p:nvSpPr>
          <p:cNvPr id="19477" name="Text Box 48"/>
          <p:cNvSpPr txBox="1">
            <a:spLocks noChangeArrowheads="1"/>
          </p:cNvSpPr>
          <p:nvPr/>
        </p:nvSpPr>
        <p:spPr bwMode="auto">
          <a:xfrm>
            <a:off x="0" y="2276475"/>
            <a:ext cx="323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FF0000"/>
                </a:solidFill>
                <a:latin typeface="Algerian" pitchFamily="82" charset="0"/>
              </a:rPr>
              <a:t>2</a:t>
            </a:r>
          </a:p>
        </p:txBody>
      </p:sp>
      <p:sp>
        <p:nvSpPr>
          <p:cNvPr id="19478" name="Text Box 49"/>
          <p:cNvSpPr txBox="1">
            <a:spLocks noChangeArrowheads="1"/>
          </p:cNvSpPr>
          <p:nvPr/>
        </p:nvSpPr>
        <p:spPr bwMode="auto">
          <a:xfrm>
            <a:off x="0" y="4221163"/>
            <a:ext cx="323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FF0000"/>
                </a:solidFill>
                <a:latin typeface="Algerian" pitchFamily="82" charset="0"/>
              </a:rPr>
              <a:t>3</a:t>
            </a:r>
          </a:p>
        </p:txBody>
      </p:sp>
      <p:sp>
        <p:nvSpPr>
          <p:cNvPr id="19479" name="Text Box 50"/>
          <p:cNvSpPr txBox="1">
            <a:spLocks noChangeArrowheads="1"/>
          </p:cNvSpPr>
          <p:nvPr/>
        </p:nvSpPr>
        <p:spPr bwMode="auto">
          <a:xfrm>
            <a:off x="0" y="5300663"/>
            <a:ext cx="323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FF0000"/>
                </a:solidFill>
                <a:latin typeface="Algerian" pitchFamily="82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250825" y="0"/>
            <a:ext cx="8642350" cy="1143000"/>
          </a:xfrm>
        </p:spPr>
        <p:txBody>
          <a:bodyPr/>
          <a:lstStyle/>
          <a:p>
            <a:r>
              <a:rPr lang="ru-RU" sz="2000" b="1" smtClean="0">
                <a:solidFill>
                  <a:schemeClr val="tx2"/>
                </a:solidFill>
                <a:latin typeface="Helios"/>
              </a:rPr>
              <a:t>ТРЕБОВАНИЯ К ИСПЫТАТЕЛЬНЫМ ЛАБОРАТОРИЯМ (ЦЕНТРАМ)</a:t>
            </a:r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fld id="{855B1A3C-821B-499B-B6E6-902A797943C6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</a:pPr>
              <a:t>44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graphicFrame>
        <p:nvGraphicFramePr>
          <p:cNvPr id="14" name="Содержимое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685739576"/>
              </p:ext>
            </p:extLst>
          </p:nvPr>
        </p:nvGraphicFramePr>
        <p:xfrm>
          <a:off x="179512" y="2060848"/>
          <a:ext cx="8784976" cy="43819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250825" y="1052513"/>
            <a:ext cx="8642350" cy="792162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/>
              <a:t>Исследование факторов производственной среды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250825" y="0"/>
            <a:ext cx="8642350" cy="1143000"/>
          </a:xfrm>
        </p:spPr>
        <p:txBody>
          <a:bodyPr/>
          <a:lstStyle/>
          <a:p>
            <a:r>
              <a:rPr lang="ru-RU" sz="2000" b="1" smtClean="0">
                <a:solidFill>
                  <a:schemeClr val="tx2"/>
                </a:solidFill>
                <a:latin typeface="Helios"/>
              </a:rPr>
              <a:t>ТРЕБОВАНИЯ К ИСПЫТАТЕЛЬНЫМ ЛАБОРАТОРИЯМ (ЦЕНТРАМ)</a:t>
            </a:r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fld id="{2EF3A6D0-2C09-4C24-92CE-6E73166F0439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</a:pPr>
              <a:t>45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graphicFrame>
        <p:nvGraphicFramePr>
          <p:cNvPr id="14" name="Содержимое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08110163"/>
              </p:ext>
            </p:extLst>
          </p:nvPr>
        </p:nvGraphicFramePr>
        <p:xfrm>
          <a:off x="179512" y="2071389"/>
          <a:ext cx="8784976" cy="43819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250825" y="1052513"/>
            <a:ext cx="8642350" cy="792162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Исследование факторов трудового процесса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250825" y="0"/>
            <a:ext cx="8642350" cy="1143000"/>
          </a:xfrm>
        </p:spPr>
        <p:txBody>
          <a:bodyPr/>
          <a:lstStyle/>
          <a:p>
            <a:r>
              <a:rPr lang="ru-RU" sz="2000" b="1" smtClean="0">
                <a:solidFill>
                  <a:schemeClr val="tx2"/>
                </a:solidFill>
                <a:latin typeface="Helios"/>
              </a:rPr>
              <a:t>ТРЕБОВАНИЯ К ИСПЫТАТЕЛЬНЫМ ЛАБОРАТОРИЯМ (ЦЕНТРАМ)</a:t>
            </a:r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fld id="{2EF3A6D0-2C09-4C24-92CE-6E73166F0439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</a:pPr>
              <a:t>46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graphicFrame>
        <p:nvGraphicFramePr>
          <p:cNvPr id="14" name="Содержимое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08110163"/>
              </p:ext>
            </p:extLst>
          </p:nvPr>
        </p:nvGraphicFramePr>
        <p:xfrm>
          <a:off x="179512" y="2071389"/>
          <a:ext cx="8784976" cy="43819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250825" y="1052513"/>
            <a:ext cx="8642350" cy="792162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Исследование факторов трудового процесса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642350" cy="792162"/>
          </a:xfrm>
        </p:spPr>
        <p:txBody>
          <a:bodyPr/>
          <a:lstStyle/>
          <a:p>
            <a:r>
              <a:rPr lang="ru-RU" sz="2000" b="1" smtClean="0">
                <a:solidFill>
                  <a:schemeClr val="tx2"/>
                </a:solidFill>
                <a:latin typeface="Helios"/>
              </a:rPr>
              <a:t>ТРЕБОВАНИЯ К ЭКСПЕРТАМ</a:t>
            </a:r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fld id="{9DBC55A5-B634-4658-95DA-2D51BBC4810C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</a:pPr>
              <a:t>47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graphicFrame>
        <p:nvGraphicFramePr>
          <p:cNvPr id="15" name="Содержимое 1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507814292"/>
              </p:ext>
            </p:extLst>
          </p:nvPr>
        </p:nvGraphicFramePr>
        <p:xfrm>
          <a:off x="179512" y="908720"/>
          <a:ext cx="8856984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0"/>
          <p:cNvSpPr>
            <a:spLocks noChangeArrowheads="1"/>
          </p:cNvSpPr>
          <p:nvPr/>
        </p:nvSpPr>
        <p:spPr bwMode="auto">
          <a:xfrm>
            <a:off x="468313" y="3933825"/>
            <a:ext cx="2952750" cy="11509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9933">
                  <a:gamma/>
                  <a:shade val="46275"/>
                  <a:invGamma/>
                </a:srgbClr>
              </a:gs>
              <a:gs pos="50000">
                <a:srgbClr val="339933"/>
              </a:gs>
              <a:gs pos="100000">
                <a:srgbClr val="339933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+mn-lt"/>
              <a:cs typeface="+mn-cs"/>
            </a:endParaRPr>
          </a:p>
        </p:txBody>
      </p:sp>
      <p:sp>
        <p:nvSpPr>
          <p:cNvPr id="3" name="Скругленный прямоугольник 10"/>
          <p:cNvSpPr>
            <a:spLocks noChangeArrowheads="1"/>
          </p:cNvSpPr>
          <p:nvPr/>
        </p:nvSpPr>
        <p:spPr bwMode="auto">
          <a:xfrm>
            <a:off x="395288" y="2420938"/>
            <a:ext cx="2952750" cy="10810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9933">
                  <a:gamma/>
                  <a:shade val="46275"/>
                  <a:invGamma/>
                </a:srgbClr>
              </a:gs>
              <a:gs pos="50000">
                <a:srgbClr val="339933"/>
              </a:gs>
              <a:gs pos="100000">
                <a:srgbClr val="339933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+mn-lt"/>
              <a:cs typeface="+mn-cs"/>
            </a:endParaRPr>
          </a:p>
        </p:txBody>
      </p:sp>
      <p:sp>
        <p:nvSpPr>
          <p:cNvPr id="4" name="Скругленный прямоугольник 10"/>
          <p:cNvSpPr>
            <a:spLocks noChangeArrowheads="1"/>
          </p:cNvSpPr>
          <p:nvPr/>
        </p:nvSpPr>
        <p:spPr bwMode="auto">
          <a:xfrm>
            <a:off x="395288" y="1196975"/>
            <a:ext cx="2952750" cy="863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9933">
                  <a:gamma/>
                  <a:shade val="46275"/>
                  <a:invGamma/>
                </a:srgbClr>
              </a:gs>
              <a:gs pos="50000">
                <a:srgbClr val="339933"/>
              </a:gs>
              <a:gs pos="100000">
                <a:srgbClr val="339933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+mn-lt"/>
              <a:cs typeface="+mn-cs"/>
            </a:endParaRPr>
          </a:p>
        </p:txBody>
      </p:sp>
      <p:sp>
        <p:nvSpPr>
          <p:cNvPr id="22532" name="Заголовок 1"/>
          <p:cNvSpPr>
            <a:spLocks noGrp="1"/>
          </p:cNvSpPr>
          <p:nvPr>
            <p:ph type="title"/>
          </p:nvPr>
        </p:nvSpPr>
        <p:spPr>
          <a:xfrm>
            <a:off x="250825" y="0"/>
            <a:ext cx="8642350" cy="1143000"/>
          </a:xfrm>
        </p:spPr>
        <p:txBody>
          <a:bodyPr/>
          <a:lstStyle/>
          <a:p>
            <a:r>
              <a:rPr lang="ru-RU" sz="2000" b="1" smtClean="0">
                <a:solidFill>
                  <a:schemeClr val="tx2"/>
                </a:solidFill>
                <a:latin typeface="Helios"/>
                <a:cs typeface="Arial" charset="0"/>
              </a:rPr>
              <a:t>ТРЕБОВАНИЯ К ЭКСПЕРТАМ, ОСУЩЕСТВЛЯЮЩИМ </a:t>
            </a:r>
            <a:br>
              <a:rPr lang="ru-RU" sz="2000" b="1" smtClean="0">
                <a:solidFill>
                  <a:schemeClr val="tx2"/>
                </a:solidFill>
                <a:latin typeface="Helios"/>
                <a:cs typeface="Arial" charset="0"/>
              </a:rPr>
            </a:br>
            <a:r>
              <a:rPr lang="ru-RU" sz="2000" b="1" smtClean="0">
                <a:solidFill>
                  <a:schemeClr val="tx2"/>
                </a:solidFill>
                <a:latin typeface="Helios"/>
                <a:cs typeface="Arial" charset="0"/>
              </a:rPr>
              <a:t>СПЕЦИАЛЬНУЮ ОЦЕНКУ УСЛОВИЙ ТРУДА</a:t>
            </a:r>
          </a:p>
        </p:txBody>
      </p:sp>
      <p:sp>
        <p:nvSpPr>
          <p:cNvPr id="22533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588125" y="649287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fld id="{BFD0E602-2444-460C-BBCB-F20DFA3E211E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</a:pPr>
              <a:t>48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22537" name="TextBox 10"/>
          <p:cNvSpPr txBox="1">
            <a:spLocks noChangeArrowheads="1"/>
          </p:cNvSpPr>
          <p:nvPr/>
        </p:nvSpPr>
        <p:spPr bwMode="auto">
          <a:xfrm>
            <a:off x="611188" y="1412875"/>
            <a:ext cx="2592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tx2"/>
                </a:solidFill>
                <a:latin typeface="Calibri" pitchFamily="34" charset="0"/>
                <a:cs typeface="Times New Roman" pitchFamily="18" charset="0"/>
              </a:rPr>
              <a:t>Высшее образование</a:t>
            </a:r>
          </a:p>
        </p:txBody>
      </p:sp>
      <p:sp>
        <p:nvSpPr>
          <p:cNvPr id="22538" name="TextBox 10"/>
          <p:cNvSpPr txBox="1">
            <a:spLocks noChangeArrowheads="1"/>
          </p:cNvSpPr>
          <p:nvPr/>
        </p:nvSpPr>
        <p:spPr bwMode="auto">
          <a:xfrm>
            <a:off x="611188" y="1412875"/>
            <a:ext cx="25923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Высшее образование</a:t>
            </a:r>
          </a:p>
        </p:txBody>
      </p:sp>
      <p:sp>
        <p:nvSpPr>
          <p:cNvPr id="22539" name="TextBox 10"/>
          <p:cNvSpPr txBox="1">
            <a:spLocks noChangeArrowheads="1"/>
          </p:cNvSpPr>
          <p:nvPr/>
        </p:nvSpPr>
        <p:spPr bwMode="auto">
          <a:xfrm>
            <a:off x="611188" y="2492375"/>
            <a:ext cx="2592387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Дополнительное профессиональное образование</a:t>
            </a:r>
          </a:p>
        </p:txBody>
      </p:sp>
      <p:sp>
        <p:nvSpPr>
          <p:cNvPr id="22540" name="TextBox 10"/>
          <p:cNvSpPr txBox="1">
            <a:spLocks noChangeArrowheads="1"/>
          </p:cNvSpPr>
          <p:nvPr/>
        </p:nvSpPr>
        <p:spPr bwMode="auto">
          <a:xfrm>
            <a:off x="611188" y="4005263"/>
            <a:ext cx="259238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Опыт работы в области оценки условий труда</a:t>
            </a:r>
          </a:p>
        </p:txBody>
      </p:sp>
      <p:sp>
        <p:nvSpPr>
          <p:cNvPr id="22541" name="Text Box 19"/>
          <p:cNvSpPr txBox="1">
            <a:spLocks noChangeArrowheads="1"/>
          </p:cNvSpPr>
          <p:nvPr/>
        </p:nvSpPr>
        <p:spPr bwMode="auto">
          <a:xfrm>
            <a:off x="3924300" y="2492375"/>
            <a:ext cx="2376488" cy="1449388"/>
          </a:xfrm>
          <a:prstGeom prst="rect">
            <a:avLst/>
          </a:prstGeom>
          <a:noFill/>
          <a:ln w="19050">
            <a:solidFill>
              <a:schemeClr val="tx2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solidFill>
                  <a:schemeClr val="tx2"/>
                </a:solidFill>
              </a:rPr>
              <a:t>Лица, имеющие (получающие) среднее профессиональное и (или) высшее образование</a:t>
            </a:r>
          </a:p>
          <a:p>
            <a:pPr algn="ctr"/>
            <a:endParaRPr lang="ru-RU">
              <a:solidFill>
                <a:schemeClr val="tx2"/>
              </a:solidFill>
            </a:endParaRPr>
          </a:p>
        </p:txBody>
      </p:sp>
      <p:grpSp>
        <p:nvGrpSpPr>
          <p:cNvPr id="5" name="Скругленный прямоугольник 34"/>
          <p:cNvGrpSpPr>
            <a:grpSpLocks/>
          </p:cNvGrpSpPr>
          <p:nvPr/>
        </p:nvGrpSpPr>
        <p:grpSpPr bwMode="auto">
          <a:xfrm>
            <a:off x="4932363" y="1052513"/>
            <a:ext cx="3095625" cy="1296987"/>
            <a:chOff x="3014" y="618"/>
            <a:chExt cx="2458" cy="354"/>
          </a:xfrm>
        </p:grpSpPr>
        <p:pic>
          <p:nvPicPr>
            <p:cNvPr id="20501" name="Скругленный прямоугольник 34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14" y="618"/>
              <a:ext cx="2458" cy="354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</p:pic>
        <p:sp>
          <p:nvSpPr>
            <p:cNvPr id="20502" name="Text Box 22"/>
            <p:cNvSpPr txBox="1">
              <a:spLocks noChangeArrowheads="1"/>
            </p:cNvSpPr>
            <p:nvPr/>
          </p:nvSpPr>
          <p:spPr bwMode="auto">
            <a:xfrm>
              <a:off x="3069" y="659"/>
              <a:ext cx="2347" cy="242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ДПП повышения квалификации объемом не менее 72 часов</a:t>
              </a:r>
            </a:p>
          </p:txBody>
        </p:sp>
      </p:grpSp>
      <p:sp>
        <p:nvSpPr>
          <p:cNvPr id="22543" name="Text Box 23"/>
          <p:cNvSpPr txBox="1">
            <a:spLocks noChangeArrowheads="1"/>
          </p:cNvSpPr>
          <p:nvPr/>
        </p:nvSpPr>
        <p:spPr bwMode="auto">
          <a:xfrm>
            <a:off x="6588125" y="2492375"/>
            <a:ext cx="2376488" cy="1387475"/>
          </a:xfrm>
          <a:prstGeom prst="rect">
            <a:avLst/>
          </a:prstGeom>
          <a:noFill/>
          <a:ln w="19050">
            <a:solidFill>
              <a:schemeClr val="tx2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solidFill>
                  <a:schemeClr val="tx2"/>
                </a:solidFill>
              </a:rPr>
              <a:t>В соответствии с требованиями к организации и осуществлению образовательной деятельности по ДПП</a:t>
            </a:r>
          </a:p>
        </p:txBody>
      </p:sp>
      <p:sp>
        <p:nvSpPr>
          <p:cNvPr id="22544" name="AutoShape 24"/>
          <p:cNvSpPr>
            <a:spLocks/>
          </p:cNvSpPr>
          <p:nvPr/>
        </p:nvSpPr>
        <p:spPr bwMode="auto">
          <a:xfrm>
            <a:off x="3419475" y="908050"/>
            <a:ext cx="649288" cy="4103688"/>
          </a:xfrm>
          <a:prstGeom prst="leftBrace">
            <a:avLst>
              <a:gd name="adj1" fmla="val 52669"/>
              <a:gd name="adj2" fmla="val 50000"/>
            </a:avLst>
          </a:prstGeom>
          <a:noFill/>
          <a:ln w="9525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545" name="Text Box 25"/>
          <p:cNvSpPr txBox="1">
            <a:spLocks noChangeArrowheads="1"/>
          </p:cNvSpPr>
          <p:nvPr/>
        </p:nvSpPr>
        <p:spPr bwMode="auto">
          <a:xfrm>
            <a:off x="0" y="2420938"/>
            <a:ext cx="323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FF0000"/>
                </a:solidFill>
                <a:latin typeface="Algerian" pitchFamily="82" charset="0"/>
              </a:rPr>
              <a:t>2</a:t>
            </a:r>
          </a:p>
        </p:txBody>
      </p:sp>
      <p:sp>
        <p:nvSpPr>
          <p:cNvPr id="22546" name="Text Box 26"/>
          <p:cNvSpPr txBox="1">
            <a:spLocks noChangeArrowheads="1"/>
          </p:cNvSpPr>
          <p:nvPr/>
        </p:nvSpPr>
        <p:spPr bwMode="auto">
          <a:xfrm>
            <a:off x="0" y="1196975"/>
            <a:ext cx="323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FF0000"/>
                </a:solidFill>
                <a:latin typeface="Algerian" pitchFamily="82" charset="0"/>
              </a:rPr>
              <a:t>1</a:t>
            </a:r>
          </a:p>
        </p:txBody>
      </p:sp>
      <p:sp>
        <p:nvSpPr>
          <p:cNvPr id="22547" name="Text Box 27"/>
          <p:cNvSpPr txBox="1">
            <a:spLocks noChangeArrowheads="1"/>
          </p:cNvSpPr>
          <p:nvPr/>
        </p:nvSpPr>
        <p:spPr bwMode="auto">
          <a:xfrm>
            <a:off x="0" y="3789363"/>
            <a:ext cx="323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rgbClr val="FF0000"/>
                </a:solidFill>
                <a:latin typeface="Algerian" pitchFamily="82" charset="0"/>
              </a:rPr>
              <a:t>3</a:t>
            </a:r>
          </a:p>
        </p:txBody>
      </p:sp>
      <p:sp>
        <p:nvSpPr>
          <p:cNvPr id="22548" name="Text Box 28"/>
          <p:cNvSpPr txBox="1">
            <a:spLocks noChangeArrowheads="1"/>
          </p:cNvSpPr>
          <p:nvPr/>
        </p:nvSpPr>
        <p:spPr bwMode="auto">
          <a:xfrm>
            <a:off x="4716463" y="4076700"/>
            <a:ext cx="3240087" cy="660400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tx2"/>
                </a:solidFill>
              </a:rPr>
              <a:t>Удостоверение о повышении квалификации</a:t>
            </a:r>
          </a:p>
        </p:txBody>
      </p:sp>
      <p:sp>
        <p:nvSpPr>
          <p:cNvPr id="22549" name="Text Box 29"/>
          <p:cNvSpPr txBox="1">
            <a:spLocks noChangeArrowheads="1"/>
          </p:cNvSpPr>
          <p:nvPr/>
        </p:nvSpPr>
        <p:spPr bwMode="auto">
          <a:xfrm>
            <a:off x="4211638" y="5013325"/>
            <a:ext cx="4537075" cy="1209675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tx2"/>
                </a:solidFill>
              </a:rPr>
              <a:t>Федеральный реестр сведений о документах об образовании и (или) о квалификации, документах об обучении</a:t>
            </a:r>
          </a:p>
          <a:p>
            <a:pPr algn="just"/>
            <a:endParaRPr lang="ru-RU">
              <a:solidFill>
                <a:schemeClr val="tx2"/>
              </a:solidFill>
            </a:endParaRPr>
          </a:p>
        </p:txBody>
      </p:sp>
      <p:sp>
        <p:nvSpPr>
          <p:cNvPr id="22550" name="Line 30"/>
          <p:cNvSpPr>
            <a:spLocks noChangeShapeType="1"/>
          </p:cNvSpPr>
          <p:nvPr/>
        </p:nvSpPr>
        <p:spPr bwMode="auto">
          <a:xfrm>
            <a:off x="6443663" y="2349500"/>
            <a:ext cx="0" cy="172720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2551" name="Line 31"/>
          <p:cNvSpPr>
            <a:spLocks noChangeShapeType="1"/>
          </p:cNvSpPr>
          <p:nvPr/>
        </p:nvSpPr>
        <p:spPr bwMode="auto">
          <a:xfrm>
            <a:off x="6443663" y="4738688"/>
            <a:ext cx="0" cy="287337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AutoShape 45"/>
          <p:cNvSpPr>
            <a:spLocks noChangeArrowheads="1"/>
          </p:cNvSpPr>
          <p:nvPr/>
        </p:nvSpPr>
        <p:spPr bwMode="auto">
          <a:xfrm>
            <a:off x="3708400" y="2565400"/>
            <a:ext cx="1584325" cy="115252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4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588125" y="649287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fld id="{A57B2763-DBB0-4CC8-AE1D-8D1A4937A92A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</a:pPr>
              <a:t>49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23555" name="Заголовок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8229600" cy="850900"/>
          </a:xfrm>
        </p:spPr>
        <p:txBody>
          <a:bodyPr/>
          <a:lstStyle/>
          <a:p>
            <a:pPr>
              <a:lnSpc>
                <a:spcPct val="50000"/>
              </a:lnSpc>
            </a:pPr>
            <a:r>
              <a:rPr lang="ru-RU" sz="2000" b="1" smtClean="0">
                <a:solidFill>
                  <a:schemeClr val="tx2"/>
                </a:solidFill>
                <a:latin typeface="Helios"/>
                <a:cs typeface="Arial" charset="0"/>
              </a:rPr>
              <a:t>АТТЕСТАЦИИ ФИЗИЧЕСКИХ ЛИЦ НА ПРАВО ВЫПОЛНЕНИЯ РАБОТ ПО СПЕЦИАЛЬНОЙ ОЦЕНКЕ УСЛОВИЙ ТРУДА</a:t>
            </a:r>
            <a:r>
              <a:rPr lang="ru-RU" smtClean="0"/>
              <a:t> </a:t>
            </a:r>
          </a:p>
        </p:txBody>
      </p:sp>
      <p:sp>
        <p:nvSpPr>
          <p:cNvPr id="23559" name="Text Box 14"/>
          <p:cNvSpPr txBox="1">
            <a:spLocks noChangeArrowheads="1"/>
          </p:cNvSpPr>
          <p:nvPr/>
        </p:nvSpPr>
        <p:spPr bwMode="auto">
          <a:xfrm>
            <a:off x="684213" y="1125538"/>
            <a:ext cx="2303462" cy="1768475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Организационный механизм – аттестационные комиссии (центральная и региональные)</a:t>
            </a:r>
          </a:p>
        </p:txBody>
      </p:sp>
      <p:sp>
        <p:nvSpPr>
          <p:cNvPr id="23560" name="Text Box 15"/>
          <p:cNvSpPr txBox="1">
            <a:spLocks noChangeArrowheads="1"/>
          </p:cNvSpPr>
          <p:nvPr/>
        </p:nvSpPr>
        <p:spPr bwMode="auto">
          <a:xfrm>
            <a:off x="5940425" y="1125538"/>
            <a:ext cx="2808288" cy="1768475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Форма аттестации – тестирование и собеседование. Предмет аттестации – направления деятельности эксперта.</a:t>
            </a:r>
          </a:p>
        </p:txBody>
      </p:sp>
      <p:sp>
        <p:nvSpPr>
          <p:cNvPr id="23561" name="Text Box 16"/>
          <p:cNvSpPr txBox="1">
            <a:spLocks noChangeArrowheads="1"/>
          </p:cNvSpPr>
          <p:nvPr/>
        </p:nvSpPr>
        <p:spPr bwMode="auto">
          <a:xfrm>
            <a:off x="5940425" y="3068638"/>
            <a:ext cx="2808288" cy="944562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Периодичность подтверждения сертификата – 5 лет</a:t>
            </a:r>
          </a:p>
        </p:txBody>
      </p:sp>
      <p:sp>
        <p:nvSpPr>
          <p:cNvPr id="23562" name="Text Box 17"/>
          <p:cNvSpPr txBox="1">
            <a:spLocks noChangeArrowheads="1"/>
          </p:cNvSpPr>
          <p:nvPr/>
        </p:nvSpPr>
        <p:spPr bwMode="auto">
          <a:xfrm>
            <a:off x="5940425" y="4221163"/>
            <a:ext cx="2808288" cy="944562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Основания для аннулирования сертификата эксперта</a:t>
            </a:r>
          </a:p>
        </p:txBody>
      </p:sp>
      <p:sp>
        <p:nvSpPr>
          <p:cNvPr id="23563" name="Text Box 18"/>
          <p:cNvSpPr txBox="1">
            <a:spLocks noChangeArrowheads="1"/>
          </p:cNvSpPr>
          <p:nvPr/>
        </p:nvSpPr>
        <p:spPr bwMode="auto">
          <a:xfrm>
            <a:off x="684213" y="4221163"/>
            <a:ext cx="2303462" cy="944562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Реестр экспертов</a:t>
            </a:r>
          </a:p>
          <a:p>
            <a:pPr algn="ctr"/>
            <a:r>
              <a:rPr lang="ru-RU"/>
              <a:t> </a:t>
            </a:r>
          </a:p>
          <a:p>
            <a:pPr algn="ctr"/>
            <a:endParaRPr lang="ru-RU"/>
          </a:p>
        </p:txBody>
      </p:sp>
      <p:sp>
        <p:nvSpPr>
          <p:cNvPr id="23564" name="Text Box 19"/>
          <p:cNvSpPr txBox="1">
            <a:spLocks noChangeArrowheads="1"/>
          </p:cNvSpPr>
          <p:nvPr/>
        </p:nvSpPr>
        <p:spPr bwMode="auto">
          <a:xfrm>
            <a:off x="684213" y="3068638"/>
            <a:ext cx="2303462" cy="944562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Порядок проведения испытания </a:t>
            </a:r>
          </a:p>
        </p:txBody>
      </p:sp>
      <p:sp>
        <p:nvSpPr>
          <p:cNvPr id="23565" name="Заголовок 1"/>
          <p:cNvSpPr>
            <a:spLocks/>
          </p:cNvSpPr>
          <p:nvPr/>
        </p:nvSpPr>
        <p:spPr bwMode="auto">
          <a:xfrm>
            <a:off x="3419475" y="1341438"/>
            <a:ext cx="2159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000" b="1">
                <a:solidFill>
                  <a:schemeClr val="tx2"/>
                </a:solidFill>
                <a:latin typeface="Helios"/>
              </a:rPr>
              <a:t>АТТЕСТАЦИЯ ЭКСПЕРТОВ</a:t>
            </a:r>
            <a:endParaRPr lang="ru-RU" sz="4400">
              <a:latin typeface="Calibri" pitchFamily="34" charset="0"/>
            </a:endParaRPr>
          </a:p>
        </p:txBody>
      </p:sp>
      <p:cxnSp>
        <p:nvCxnSpPr>
          <p:cNvPr id="23566" name="AutoShape 22"/>
          <p:cNvCxnSpPr>
            <a:cxnSpLocks noChangeShapeType="1"/>
          </p:cNvCxnSpPr>
          <p:nvPr/>
        </p:nvCxnSpPr>
        <p:spPr bwMode="auto">
          <a:xfrm rot="5400000" flipH="1">
            <a:off x="2808288" y="2168525"/>
            <a:ext cx="935037" cy="576263"/>
          </a:xfrm>
          <a:prstGeom prst="bentConnector3">
            <a:avLst>
              <a:gd name="adj1" fmla="val 10254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23567" name="AutoShape 24"/>
          <p:cNvCxnSpPr>
            <a:cxnSpLocks noChangeShapeType="1"/>
          </p:cNvCxnSpPr>
          <p:nvPr/>
        </p:nvCxnSpPr>
        <p:spPr bwMode="auto">
          <a:xfrm rot="-5400000">
            <a:off x="5220494" y="2132807"/>
            <a:ext cx="863600" cy="576262"/>
          </a:xfrm>
          <a:prstGeom prst="bentConnector3">
            <a:avLst>
              <a:gd name="adj1" fmla="val 103491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23568" name="Line 25"/>
          <p:cNvSpPr>
            <a:spLocks noChangeShapeType="1"/>
          </p:cNvSpPr>
          <p:nvPr/>
        </p:nvSpPr>
        <p:spPr bwMode="auto">
          <a:xfrm>
            <a:off x="3059113" y="3644900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9" name="Line 26"/>
          <p:cNvSpPr>
            <a:spLocks noChangeShapeType="1"/>
          </p:cNvSpPr>
          <p:nvPr/>
        </p:nvSpPr>
        <p:spPr bwMode="auto">
          <a:xfrm>
            <a:off x="5435600" y="3573463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23570" name="AutoShape 27"/>
          <p:cNvCxnSpPr>
            <a:cxnSpLocks noChangeShapeType="1"/>
          </p:cNvCxnSpPr>
          <p:nvPr/>
        </p:nvCxnSpPr>
        <p:spPr bwMode="auto">
          <a:xfrm rot="5400000">
            <a:off x="2856706" y="4064794"/>
            <a:ext cx="909638" cy="647700"/>
          </a:xfrm>
          <a:prstGeom prst="bentConnector3">
            <a:avLst>
              <a:gd name="adj1" fmla="val 10244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23571" name="AutoShape 28"/>
          <p:cNvCxnSpPr>
            <a:cxnSpLocks noChangeShapeType="1"/>
          </p:cNvCxnSpPr>
          <p:nvPr/>
        </p:nvCxnSpPr>
        <p:spPr bwMode="auto">
          <a:xfrm rot="16200000" flipH="1">
            <a:off x="5120482" y="4177506"/>
            <a:ext cx="1049338" cy="56197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23572" name="Text Box 32"/>
          <p:cNvSpPr txBox="1">
            <a:spLocks noChangeArrowheads="1"/>
          </p:cNvSpPr>
          <p:nvPr/>
        </p:nvSpPr>
        <p:spPr bwMode="auto">
          <a:xfrm>
            <a:off x="3779838" y="2708275"/>
            <a:ext cx="1584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latin typeface="Verdana" pitchFamily="34" charset="0"/>
              </a:rPr>
              <a:t>СЕРТИФИКАТ</a:t>
            </a:r>
          </a:p>
        </p:txBody>
      </p:sp>
      <p:sp>
        <p:nvSpPr>
          <p:cNvPr id="23573" name="Rectangle 33"/>
          <p:cNvSpPr>
            <a:spLocks noChangeArrowheads="1"/>
          </p:cNvSpPr>
          <p:nvPr/>
        </p:nvSpPr>
        <p:spPr bwMode="auto">
          <a:xfrm>
            <a:off x="3708400" y="4149725"/>
            <a:ext cx="1584325" cy="9350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74" name="Text Box 34"/>
          <p:cNvSpPr txBox="1">
            <a:spLocks noChangeArrowheads="1"/>
          </p:cNvSpPr>
          <p:nvPr/>
        </p:nvSpPr>
        <p:spPr bwMode="auto">
          <a:xfrm>
            <a:off x="3708400" y="4221163"/>
            <a:ext cx="1584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>
                <a:latin typeface="Verdana" pitchFamily="34" charset="0"/>
              </a:rPr>
              <a:t>РЕЕСТР</a:t>
            </a:r>
          </a:p>
        </p:txBody>
      </p:sp>
      <p:sp>
        <p:nvSpPr>
          <p:cNvPr id="23575" name="Line 35"/>
          <p:cNvSpPr>
            <a:spLocks noChangeShapeType="1"/>
          </p:cNvSpPr>
          <p:nvPr/>
        </p:nvSpPr>
        <p:spPr bwMode="auto">
          <a:xfrm>
            <a:off x="4067175" y="4149725"/>
            <a:ext cx="0" cy="93503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76" name="Line 36"/>
          <p:cNvSpPr>
            <a:spLocks noChangeShapeType="1"/>
          </p:cNvSpPr>
          <p:nvPr/>
        </p:nvSpPr>
        <p:spPr bwMode="auto">
          <a:xfrm>
            <a:off x="3708400" y="5084763"/>
            <a:ext cx="158432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77" name="Line 37"/>
          <p:cNvSpPr>
            <a:spLocks noChangeShapeType="1"/>
          </p:cNvSpPr>
          <p:nvPr/>
        </p:nvSpPr>
        <p:spPr bwMode="auto">
          <a:xfrm>
            <a:off x="3708400" y="4652963"/>
            <a:ext cx="158432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78" name="Line 38"/>
          <p:cNvSpPr>
            <a:spLocks noChangeShapeType="1"/>
          </p:cNvSpPr>
          <p:nvPr/>
        </p:nvSpPr>
        <p:spPr bwMode="auto">
          <a:xfrm>
            <a:off x="3708400" y="4508500"/>
            <a:ext cx="158432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79" name="Line 39"/>
          <p:cNvSpPr>
            <a:spLocks noChangeShapeType="1"/>
          </p:cNvSpPr>
          <p:nvPr/>
        </p:nvSpPr>
        <p:spPr bwMode="auto">
          <a:xfrm>
            <a:off x="4356100" y="4508500"/>
            <a:ext cx="0" cy="5762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80" name="Line 40"/>
          <p:cNvSpPr>
            <a:spLocks noChangeShapeType="1"/>
          </p:cNvSpPr>
          <p:nvPr/>
        </p:nvSpPr>
        <p:spPr bwMode="auto">
          <a:xfrm>
            <a:off x="4716463" y="4508500"/>
            <a:ext cx="0" cy="5762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81" name="Line 41"/>
          <p:cNvSpPr>
            <a:spLocks noChangeShapeType="1"/>
          </p:cNvSpPr>
          <p:nvPr/>
        </p:nvSpPr>
        <p:spPr bwMode="auto">
          <a:xfrm>
            <a:off x="5003800" y="4508500"/>
            <a:ext cx="0" cy="5762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82" name="AutoShape 42"/>
          <p:cNvSpPr>
            <a:spLocks noChangeArrowheads="1"/>
          </p:cNvSpPr>
          <p:nvPr/>
        </p:nvSpPr>
        <p:spPr bwMode="auto">
          <a:xfrm>
            <a:off x="4932363" y="3141663"/>
            <a:ext cx="288925" cy="287337"/>
          </a:xfrm>
          <a:prstGeom prst="star16">
            <a:avLst>
              <a:gd name="adj" fmla="val 37500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3583" name="Line 57"/>
          <p:cNvSpPr>
            <a:spLocks noChangeShapeType="1"/>
          </p:cNvSpPr>
          <p:nvPr/>
        </p:nvSpPr>
        <p:spPr bwMode="auto">
          <a:xfrm>
            <a:off x="3708400" y="4868863"/>
            <a:ext cx="158432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84" name="AutoShape 139"/>
          <p:cNvSpPr>
            <a:spLocks noChangeArrowheads="1"/>
          </p:cNvSpPr>
          <p:nvPr/>
        </p:nvSpPr>
        <p:spPr bwMode="auto">
          <a:xfrm rot="5400000">
            <a:off x="4319588" y="2241550"/>
            <a:ext cx="360362" cy="287338"/>
          </a:xfrm>
          <a:prstGeom prst="homePlate">
            <a:avLst>
              <a:gd name="adj" fmla="val 313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85" name="AutoShape 140"/>
          <p:cNvSpPr>
            <a:spLocks noChangeArrowheads="1"/>
          </p:cNvSpPr>
          <p:nvPr/>
        </p:nvSpPr>
        <p:spPr bwMode="auto">
          <a:xfrm rot="5400000">
            <a:off x="4319588" y="3752850"/>
            <a:ext cx="360362" cy="287338"/>
          </a:xfrm>
          <a:prstGeom prst="homePlate">
            <a:avLst>
              <a:gd name="adj" fmla="val 313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86" name="Text Box 141"/>
          <p:cNvSpPr txBox="1">
            <a:spLocks noChangeArrowheads="1"/>
          </p:cNvSpPr>
          <p:nvPr/>
        </p:nvSpPr>
        <p:spPr bwMode="auto">
          <a:xfrm>
            <a:off x="3708400" y="5186363"/>
            <a:ext cx="5040313" cy="1343025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ru-RU" sz="1600"/>
              <a:t> Дисквалификация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sz="1600"/>
              <a:t> Предоставление недостоверных сведений при аттестации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sz="1600"/>
              <a:t> Разглашение конфиденциальных сведений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72450" y="6356350"/>
            <a:ext cx="51435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A54140A4-A020-4C85-84DC-6F04D1DC498F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5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4099" name="Заголовок 1"/>
          <p:cNvSpPr>
            <a:spLocks/>
          </p:cNvSpPr>
          <p:nvPr/>
        </p:nvSpPr>
        <p:spPr bwMode="auto">
          <a:xfrm>
            <a:off x="179388" y="187325"/>
            <a:ext cx="8856662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>
                <a:solidFill>
                  <a:schemeClr val="tx2"/>
                </a:solidFill>
                <a:latin typeface="Helios"/>
              </a:rPr>
              <a:t>ПРОФЕССИОНАЛЬНАЯ ЗАБОЛЕВАЕМОСТЬ</a:t>
            </a:r>
          </a:p>
        </p:txBody>
      </p:sp>
      <p:graphicFrame>
        <p:nvGraphicFramePr>
          <p:cNvPr id="26" name="Схема 25"/>
          <p:cNvGraphicFramePr/>
          <p:nvPr>
            <p:extLst>
              <p:ext uri="{D42A27DB-BD31-4B8C-83A1-F6EECF244321}">
                <p14:modId xmlns="" xmlns:p14="http://schemas.microsoft.com/office/powerpoint/2010/main" val="1748395767"/>
              </p:ext>
            </p:extLst>
          </p:nvPr>
        </p:nvGraphicFramePr>
        <p:xfrm>
          <a:off x="251520" y="764704"/>
          <a:ext cx="8712968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Номер слайда 3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20000"/>
              </a:spcBef>
            </a:pPr>
            <a:fld id="{B4C318CC-70F8-49A6-B5FE-6CF5B4186F49}" type="slidenum">
              <a:rPr lang="ru-RU">
                <a:solidFill>
                  <a:srgbClr val="626262"/>
                </a:solidFill>
                <a:latin typeface="Arial Black" pitchFamily="34" charset="0"/>
              </a:rPr>
              <a:pPr algn="r">
                <a:spcBef>
                  <a:spcPct val="20000"/>
                </a:spcBef>
              </a:pPr>
              <a:t>50</a:t>
            </a:fld>
            <a:endParaRPr lang="ru-RU">
              <a:solidFill>
                <a:srgbClr val="626262"/>
              </a:solidFill>
              <a:latin typeface="Arial Black" pitchFamily="34" charset="0"/>
            </a:endParaRPr>
          </a:p>
        </p:txBody>
      </p:sp>
      <p:sp>
        <p:nvSpPr>
          <p:cNvPr id="24581" name="Заголовок 1"/>
          <p:cNvSpPr>
            <a:spLocks/>
          </p:cNvSpPr>
          <p:nvPr/>
        </p:nvSpPr>
        <p:spPr bwMode="auto">
          <a:xfrm>
            <a:off x="250825" y="0"/>
            <a:ext cx="8642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000" b="1">
                <a:solidFill>
                  <a:schemeClr val="tx2"/>
                </a:solidFill>
                <a:latin typeface="Helios"/>
              </a:rPr>
              <a:t>РЕЕСТР ОРГАНИЗАЦИЙ, ОСУЩЕСТВЛЯЮЩИХ </a:t>
            </a:r>
            <a:br>
              <a:rPr lang="ru-RU" sz="2000" b="1">
                <a:solidFill>
                  <a:schemeClr val="tx2"/>
                </a:solidFill>
                <a:latin typeface="Helios"/>
              </a:rPr>
            </a:br>
            <a:r>
              <a:rPr lang="ru-RU" sz="2000" b="1">
                <a:solidFill>
                  <a:schemeClr val="tx2"/>
                </a:solidFill>
                <a:latin typeface="Helios"/>
              </a:rPr>
              <a:t>СПЕЦИАЛЬНУЮ ОЦЕНКУ УСЛОВИЙ ТРУДА</a:t>
            </a:r>
          </a:p>
        </p:txBody>
      </p:sp>
      <p:grpSp>
        <p:nvGrpSpPr>
          <p:cNvPr id="8" name="Скругленный прямоугольник 34"/>
          <p:cNvGrpSpPr>
            <a:grpSpLocks/>
          </p:cNvGrpSpPr>
          <p:nvPr/>
        </p:nvGrpSpPr>
        <p:grpSpPr bwMode="auto">
          <a:xfrm>
            <a:off x="323850" y="1125538"/>
            <a:ext cx="2087563" cy="1296987"/>
            <a:chOff x="3014" y="618"/>
            <a:chExt cx="2458" cy="354"/>
          </a:xfrm>
        </p:grpSpPr>
        <p:pic>
          <p:nvPicPr>
            <p:cNvPr id="2" name="Скругленный прямоугольник 34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14" y="618"/>
              <a:ext cx="2458" cy="354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</p:pic>
        <p:sp>
          <p:nvSpPr>
            <p:cNvPr id="3" name="Text Box 22"/>
            <p:cNvSpPr txBox="1">
              <a:spLocks noChangeArrowheads="1"/>
            </p:cNvSpPr>
            <p:nvPr/>
          </p:nvSpPr>
          <p:spPr bwMode="auto">
            <a:xfrm>
              <a:off x="3068" y="659"/>
              <a:ext cx="2350" cy="242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Заявление о включении в реестр</a:t>
              </a:r>
            </a:p>
          </p:txBody>
        </p:sp>
      </p:grpSp>
      <p:grpSp>
        <p:nvGrpSpPr>
          <p:cNvPr id="9" name="Скругленный прямоугольник 34"/>
          <p:cNvGrpSpPr>
            <a:grpSpLocks/>
          </p:cNvGrpSpPr>
          <p:nvPr/>
        </p:nvGrpSpPr>
        <p:grpSpPr bwMode="auto">
          <a:xfrm>
            <a:off x="3492500" y="1125538"/>
            <a:ext cx="2016125" cy="1296987"/>
            <a:chOff x="3014" y="618"/>
            <a:chExt cx="2458" cy="354"/>
          </a:xfrm>
        </p:grpSpPr>
        <p:pic>
          <p:nvPicPr>
            <p:cNvPr id="4" name="Скругленный прямоугольник 34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14" y="618"/>
              <a:ext cx="2458" cy="354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</p:pic>
        <p:sp>
          <p:nvSpPr>
            <p:cNvPr id="5" name="Text Box 22"/>
            <p:cNvSpPr txBox="1">
              <a:spLocks noChangeArrowheads="1"/>
            </p:cNvSpPr>
            <p:nvPr/>
          </p:nvSpPr>
          <p:spPr bwMode="auto">
            <a:xfrm>
              <a:off x="3068" y="659"/>
              <a:ext cx="2350" cy="242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Проверка сведений</a:t>
              </a:r>
            </a:p>
          </p:txBody>
        </p:sp>
      </p:grpSp>
      <p:grpSp>
        <p:nvGrpSpPr>
          <p:cNvPr id="10" name="Скругленный прямоугольник 34"/>
          <p:cNvGrpSpPr>
            <a:grpSpLocks/>
          </p:cNvGrpSpPr>
          <p:nvPr/>
        </p:nvGrpSpPr>
        <p:grpSpPr bwMode="auto">
          <a:xfrm>
            <a:off x="6516688" y="1125538"/>
            <a:ext cx="2016125" cy="1296987"/>
            <a:chOff x="3014" y="618"/>
            <a:chExt cx="2458" cy="354"/>
          </a:xfrm>
        </p:grpSpPr>
        <p:pic>
          <p:nvPicPr>
            <p:cNvPr id="6" name="Скругленный прямоугольник 34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14" y="618"/>
              <a:ext cx="2458" cy="354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22"/>
            <p:cNvSpPr txBox="1">
              <a:spLocks noChangeArrowheads="1"/>
            </p:cNvSpPr>
            <p:nvPr/>
          </p:nvSpPr>
          <p:spPr bwMode="auto">
            <a:xfrm>
              <a:off x="3068" y="659"/>
              <a:ext cx="2350" cy="242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Возвращение заявления и документов </a:t>
              </a:r>
            </a:p>
          </p:txBody>
        </p:sp>
      </p:grpSp>
      <p:grpSp>
        <p:nvGrpSpPr>
          <p:cNvPr id="11" name="Скругленный прямоугольник 34"/>
          <p:cNvGrpSpPr>
            <a:grpSpLocks/>
          </p:cNvGrpSpPr>
          <p:nvPr/>
        </p:nvGrpSpPr>
        <p:grpSpPr bwMode="auto">
          <a:xfrm>
            <a:off x="3492500" y="2997200"/>
            <a:ext cx="2016125" cy="1296988"/>
            <a:chOff x="3014" y="618"/>
            <a:chExt cx="2458" cy="354"/>
          </a:xfrm>
        </p:grpSpPr>
        <p:pic>
          <p:nvPicPr>
            <p:cNvPr id="20501" name="Скругленный прямоугольник 34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14" y="618"/>
              <a:ext cx="2458" cy="354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</p:pic>
        <p:sp>
          <p:nvSpPr>
            <p:cNvPr id="20502" name="Text Box 22"/>
            <p:cNvSpPr txBox="1">
              <a:spLocks noChangeArrowheads="1"/>
            </p:cNvSpPr>
            <p:nvPr/>
          </p:nvSpPr>
          <p:spPr bwMode="auto">
            <a:xfrm>
              <a:off x="3068" y="659"/>
              <a:ext cx="2350" cy="242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Включение в Реестр </a:t>
              </a:r>
            </a:p>
          </p:txBody>
        </p:sp>
      </p:grpSp>
      <p:sp>
        <p:nvSpPr>
          <p:cNvPr id="24586" name="Line 33"/>
          <p:cNvSpPr>
            <a:spLocks noChangeShapeType="1"/>
          </p:cNvSpPr>
          <p:nvPr/>
        </p:nvSpPr>
        <p:spPr bwMode="auto">
          <a:xfrm>
            <a:off x="5508625" y="1773238"/>
            <a:ext cx="10080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587" name="Line 34"/>
          <p:cNvSpPr>
            <a:spLocks noChangeShapeType="1"/>
          </p:cNvSpPr>
          <p:nvPr/>
        </p:nvSpPr>
        <p:spPr bwMode="auto">
          <a:xfrm>
            <a:off x="2411413" y="1758950"/>
            <a:ext cx="10810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4588" name="Line 35"/>
          <p:cNvSpPr>
            <a:spLocks noChangeShapeType="1"/>
          </p:cNvSpPr>
          <p:nvPr/>
        </p:nvSpPr>
        <p:spPr bwMode="auto">
          <a:xfrm>
            <a:off x="4500563" y="2420938"/>
            <a:ext cx="0" cy="5762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24589" name="Picture 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1196975"/>
            <a:ext cx="5048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0" name="Picture 3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449513"/>
            <a:ext cx="503238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91" name="Text Box 39"/>
          <p:cNvSpPr txBox="1">
            <a:spLocks noChangeArrowheads="1"/>
          </p:cNvSpPr>
          <p:nvPr/>
        </p:nvSpPr>
        <p:spPr bwMode="auto">
          <a:xfrm>
            <a:off x="684213" y="4508500"/>
            <a:ext cx="3240087" cy="1831975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/>
              <a:t>Приостановление деятельности</a:t>
            </a:r>
            <a:r>
              <a:rPr lang="ru-RU" sz="1600"/>
              <a:t>:</a:t>
            </a:r>
          </a:p>
          <a:p>
            <a:r>
              <a:rPr lang="ru-RU" sz="1600"/>
              <a:t>- административное приостановление деятельности организации</a:t>
            </a:r>
          </a:p>
          <a:p>
            <a:r>
              <a:rPr lang="ru-RU" sz="1600"/>
              <a:t>- приостановление деятельности лаборатории</a:t>
            </a:r>
          </a:p>
        </p:txBody>
      </p:sp>
      <p:sp>
        <p:nvSpPr>
          <p:cNvPr id="24592" name="Text Box 40"/>
          <p:cNvSpPr txBox="1">
            <a:spLocks noChangeArrowheads="1"/>
          </p:cNvSpPr>
          <p:nvPr/>
        </p:nvSpPr>
        <p:spPr bwMode="auto">
          <a:xfrm>
            <a:off x="4427538" y="4508500"/>
            <a:ext cx="4248150" cy="1831975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/>
              <a:t>Исключение из Реестра</a:t>
            </a:r>
            <a:r>
              <a:rPr lang="ru-RU" sz="1600"/>
              <a:t>:</a:t>
            </a:r>
          </a:p>
          <a:p>
            <a:r>
              <a:rPr lang="ru-RU" sz="1600"/>
              <a:t>- прекращение деятельности организации;</a:t>
            </a:r>
          </a:p>
          <a:p>
            <a:r>
              <a:rPr lang="ru-RU" sz="1600"/>
              <a:t>- прекращение срока действия аттестата аккредитации без получения нового;</a:t>
            </a:r>
          </a:p>
          <a:p>
            <a:r>
              <a:rPr lang="ru-RU" sz="1600"/>
              <a:t>- прекращение срока действия, либо аннулирование сертификатов экспертов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fld id="{E8B17BE7-E33C-48AD-9EDC-D044EF17EC0B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</a:pPr>
              <a:t>51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0825" y="0"/>
            <a:ext cx="8424863" cy="706438"/>
          </a:xfrm>
        </p:spPr>
        <p:txBody>
          <a:bodyPr/>
          <a:lstStyle/>
          <a:p>
            <a:pPr>
              <a:defRPr/>
            </a:pPr>
            <a:r>
              <a:rPr lang="ru-RU" sz="3000" b="1" dirty="0" smtClean="0">
                <a:solidFill>
                  <a:schemeClr val="tx2"/>
                </a:solidFill>
                <a:latin typeface="+mn-lt"/>
              </a:rPr>
              <a:t>ОТВЕТСТВЕННОСТЬ ОРГАНИЗАЦИЙ И ЭКСПЕРТОВ</a:t>
            </a:r>
            <a:endParaRPr lang="ru-RU" sz="3000" b="1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2" name="Скругленный прямоугольник 10"/>
          <p:cNvSpPr>
            <a:spLocks noChangeArrowheads="1"/>
          </p:cNvSpPr>
          <p:nvPr/>
        </p:nvSpPr>
        <p:spPr bwMode="auto">
          <a:xfrm>
            <a:off x="395288" y="1052513"/>
            <a:ext cx="3384550" cy="10810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9933">
                  <a:gamma/>
                  <a:shade val="46275"/>
                  <a:invGamma/>
                </a:srgbClr>
              </a:gs>
              <a:gs pos="50000">
                <a:srgbClr val="339933"/>
              </a:gs>
              <a:gs pos="100000">
                <a:srgbClr val="339933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+mn-lt"/>
              <a:cs typeface="+mn-cs"/>
            </a:endParaRPr>
          </a:p>
        </p:txBody>
      </p:sp>
      <p:sp>
        <p:nvSpPr>
          <p:cNvPr id="25607" name="Text Box 14"/>
          <p:cNvSpPr txBox="1">
            <a:spLocks noChangeArrowheads="1"/>
          </p:cNvSpPr>
          <p:nvPr/>
        </p:nvSpPr>
        <p:spPr bwMode="auto">
          <a:xfrm>
            <a:off x="684213" y="1339850"/>
            <a:ext cx="30241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bg1"/>
                </a:solidFill>
              </a:rPr>
              <a:t>ОРГАНИЗАЦИИ</a:t>
            </a:r>
          </a:p>
        </p:txBody>
      </p:sp>
      <p:sp>
        <p:nvSpPr>
          <p:cNvPr id="25608" name="Text Box 15"/>
          <p:cNvSpPr txBox="1">
            <a:spLocks noChangeArrowheads="1"/>
          </p:cNvSpPr>
          <p:nvPr/>
        </p:nvSpPr>
        <p:spPr bwMode="auto">
          <a:xfrm>
            <a:off x="4500563" y="981075"/>
            <a:ext cx="431958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Штраф до 100 т.р.</a:t>
            </a:r>
          </a:p>
          <a:p>
            <a:pPr algn="ctr">
              <a:spcBef>
                <a:spcPct val="50000"/>
              </a:spcBef>
            </a:pPr>
            <a:r>
              <a:rPr lang="ru-RU" i="1">
                <a:solidFill>
                  <a:schemeClr val="tx2"/>
                </a:solidFill>
              </a:rPr>
              <a:t>при повторном нарушении:</a:t>
            </a:r>
          </a:p>
          <a:p>
            <a:pPr algn="ctr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Штраф до 200 т.р. или приостановление деятельности на срок до 90 суток или дисквалификация до 3-х лет</a:t>
            </a:r>
          </a:p>
        </p:txBody>
      </p:sp>
      <p:sp>
        <p:nvSpPr>
          <p:cNvPr id="3" name="Скругленный прямоугольник 10"/>
          <p:cNvSpPr>
            <a:spLocks noChangeArrowheads="1"/>
          </p:cNvSpPr>
          <p:nvPr/>
        </p:nvSpPr>
        <p:spPr bwMode="auto">
          <a:xfrm>
            <a:off x="395288" y="1052513"/>
            <a:ext cx="3384550" cy="10810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9933">
                  <a:gamma/>
                  <a:shade val="46275"/>
                  <a:invGamma/>
                </a:srgbClr>
              </a:gs>
              <a:gs pos="50000">
                <a:srgbClr val="339933"/>
              </a:gs>
              <a:gs pos="100000">
                <a:srgbClr val="339933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+mn-lt"/>
              <a:cs typeface="+mn-cs"/>
            </a:endParaRPr>
          </a:p>
        </p:txBody>
      </p:sp>
      <p:sp>
        <p:nvSpPr>
          <p:cNvPr id="25610" name="Text Box 17"/>
          <p:cNvSpPr txBox="1">
            <a:spLocks noChangeArrowheads="1"/>
          </p:cNvSpPr>
          <p:nvPr/>
        </p:nvSpPr>
        <p:spPr bwMode="auto">
          <a:xfrm>
            <a:off x="684213" y="1339850"/>
            <a:ext cx="30241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bg1"/>
                </a:solidFill>
              </a:rPr>
              <a:t>ОРГАНИЗАЦИИ</a:t>
            </a:r>
          </a:p>
        </p:txBody>
      </p:sp>
      <p:sp>
        <p:nvSpPr>
          <p:cNvPr id="4" name="Скругленный прямоугольник 10"/>
          <p:cNvSpPr>
            <a:spLocks noChangeArrowheads="1"/>
          </p:cNvSpPr>
          <p:nvPr/>
        </p:nvSpPr>
        <p:spPr bwMode="auto">
          <a:xfrm>
            <a:off x="395288" y="3573463"/>
            <a:ext cx="3384550" cy="10810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9933">
                  <a:gamma/>
                  <a:shade val="46275"/>
                  <a:invGamma/>
                </a:srgbClr>
              </a:gs>
              <a:gs pos="50000">
                <a:srgbClr val="339933"/>
              </a:gs>
              <a:gs pos="100000">
                <a:srgbClr val="339933">
                  <a:gamma/>
                  <a:shade val="46275"/>
                  <a:invGamma/>
                </a:srgbClr>
              </a:gs>
            </a:gsLst>
            <a:lin ang="5400000" scaled="1"/>
          </a:gra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2"/>
              </a:solidFill>
              <a:latin typeface="+mn-lt"/>
              <a:cs typeface="+mn-cs"/>
            </a:endParaRPr>
          </a:p>
        </p:txBody>
      </p:sp>
      <p:sp>
        <p:nvSpPr>
          <p:cNvPr id="25612" name="Text Box 19"/>
          <p:cNvSpPr txBox="1">
            <a:spLocks noChangeArrowheads="1"/>
          </p:cNvSpPr>
          <p:nvPr/>
        </p:nvSpPr>
        <p:spPr bwMode="auto">
          <a:xfrm>
            <a:off x="684213" y="3860800"/>
            <a:ext cx="30241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chemeClr val="bg1"/>
                </a:solidFill>
              </a:rPr>
              <a:t>ЭКСПЕРТЫ</a:t>
            </a:r>
          </a:p>
        </p:txBody>
      </p:sp>
      <p:sp>
        <p:nvSpPr>
          <p:cNvPr id="25613" name="Text Box 20"/>
          <p:cNvSpPr txBox="1">
            <a:spLocks noChangeArrowheads="1"/>
          </p:cNvSpPr>
          <p:nvPr/>
        </p:nvSpPr>
        <p:spPr bwMode="auto">
          <a:xfrm>
            <a:off x="4643438" y="3500438"/>
            <a:ext cx="4319587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Штраф до 30 т.р.</a:t>
            </a:r>
          </a:p>
          <a:p>
            <a:pPr algn="ctr">
              <a:spcBef>
                <a:spcPct val="50000"/>
              </a:spcBef>
            </a:pPr>
            <a:r>
              <a:rPr lang="ru-RU" i="1">
                <a:solidFill>
                  <a:schemeClr val="tx2"/>
                </a:solidFill>
              </a:rPr>
              <a:t>при повторном нарушении:</a:t>
            </a:r>
          </a:p>
          <a:p>
            <a:pPr algn="ctr"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</a:rPr>
              <a:t>Штраф до 50 т.р. или дисквалификация до 3-х лет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fld id="{58569AB5-8095-4E2D-8D79-D649BACECCC4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</a:pPr>
              <a:t>52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5603" name="Заголовок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424863" cy="706437"/>
          </a:xfrm>
        </p:spPr>
        <p:txBody>
          <a:bodyPr/>
          <a:lstStyle/>
          <a:p>
            <a:r>
              <a:rPr lang="ru-RU" sz="2000" b="1" smtClean="0">
                <a:solidFill>
                  <a:schemeClr val="tx2"/>
                </a:solidFill>
                <a:latin typeface="Helios"/>
              </a:rPr>
              <a:t>НЕЗАВИСИМОСТЬ ОРГАНИЗАЦИЙ И ЭКСПЕРТОВ</a:t>
            </a:r>
          </a:p>
        </p:txBody>
      </p:sp>
      <p:sp>
        <p:nvSpPr>
          <p:cNvPr id="25608" name="TextBox 16"/>
          <p:cNvSpPr txBox="1">
            <a:spLocks noChangeArrowheads="1"/>
          </p:cNvSpPr>
          <p:nvPr/>
        </p:nvSpPr>
        <p:spPr bwMode="auto">
          <a:xfrm>
            <a:off x="1116013" y="2852738"/>
            <a:ext cx="26511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Обязательная</a:t>
            </a:r>
          </a:p>
          <a:p>
            <a:r>
              <a:rPr lang="ru-RU" sz="2800">
                <a:solidFill>
                  <a:schemeClr val="bg1"/>
                </a:solidFill>
              </a:rPr>
              <a:t>страховка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11188" y="2852738"/>
            <a:ext cx="3013075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schemeClr val="bg1"/>
                </a:solidFill>
                <a:latin typeface="+mn-lt"/>
              </a:rPr>
              <a:t>Обязательная </a:t>
            </a:r>
          </a:p>
          <a:p>
            <a:pPr>
              <a:defRPr/>
            </a:pPr>
            <a:r>
              <a:rPr lang="ru-RU" sz="3600" dirty="0">
                <a:solidFill>
                  <a:schemeClr val="bg1"/>
                </a:solidFill>
                <a:latin typeface="+mn-lt"/>
              </a:rPr>
              <a:t>страховка</a:t>
            </a:r>
          </a:p>
        </p:txBody>
      </p:sp>
      <p:graphicFrame>
        <p:nvGraphicFramePr>
          <p:cNvPr id="12" name="Схема 11"/>
          <p:cNvGraphicFramePr/>
          <p:nvPr/>
        </p:nvGraphicFramePr>
        <p:xfrm>
          <a:off x="467544" y="1052736"/>
          <a:ext cx="8136904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fld id="{027A1F76-2FA2-48B5-8A92-921F46435AE5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</a:pPr>
              <a:t>53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>
          <a:xfrm>
            <a:off x="250825" y="0"/>
            <a:ext cx="8229600" cy="706438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2"/>
                </a:solidFill>
                <a:latin typeface="Helios"/>
              </a:rPr>
              <a:t>СТРАХОВАНИЕ ГРАЖДАНСКОЙ ОТВЕТСТВЕННОСТИ</a:t>
            </a:r>
          </a:p>
        </p:txBody>
      </p:sp>
      <p:graphicFrame>
        <p:nvGraphicFramePr>
          <p:cNvPr id="15" name="Схема 14"/>
          <p:cNvGraphicFramePr/>
          <p:nvPr/>
        </p:nvGraphicFramePr>
        <p:xfrm>
          <a:off x="142844" y="642918"/>
          <a:ext cx="8786842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4585" name="TextBox 16"/>
          <p:cNvSpPr txBox="1">
            <a:spLocks noChangeArrowheads="1"/>
          </p:cNvSpPr>
          <p:nvPr/>
        </p:nvSpPr>
        <p:spPr bwMode="auto">
          <a:xfrm>
            <a:off x="1116013" y="2852738"/>
            <a:ext cx="26511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chemeClr val="bg1"/>
                </a:solidFill>
              </a:rPr>
              <a:t>Обязательная</a:t>
            </a:r>
          </a:p>
          <a:p>
            <a:r>
              <a:rPr lang="ru-RU" sz="2800">
                <a:solidFill>
                  <a:schemeClr val="bg1"/>
                </a:solidFill>
              </a:rPr>
              <a:t>страховка</a:t>
            </a:r>
          </a:p>
        </p:txBody>
      </p:sp>
      <p:sp>
        <p:nvSpPr>
          <p:cNvPr id="18" name="Овал 17"/>
          <p:cNvSpPr/>
          <p:nvPr/>
        </p:nvSpPr>
        <p:spPr>
          <a:xfrm>
            <a:off x="250825" y="2349500"/>
            <a:ext cx="3979863" cy="2146300"/>
          </a:xfrm>
          <a:prstGeom prst="ellipse">
            <a:avLst/>
          </a:prstGeom>
          <a:blipFill>
            <a:blip r:embed="rId7"/>
            <a:tile tx="0" ty="0" sx="100000" sy="100000" flip="none" algn="tl"/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TextBox 18"/>
          <p:cNvSpPr txBox="1"/>
          <p:nvPr/>
        </p:nvSpPr>
        <p:spPr>
          <a:xfrm>
            <a:off x="611188" y="2852738"/>
            <a:ext cx="3013075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dirty="0">
                <a:solidFill>
                  <a:schemeClr val="bg1"/>
                </a:solidFill>
                <a:latin typeface="+mn-lt"/>
              </a:rPr>
              <a:t>Обязательная </a:t>
            </a:r>
          </a:p>
          <a:p>
            <a:pPr>
              <a:defRPr/>
            </a:pPr>
            <a:r>
              <a:rPr lang="ru-RU" sz="3600" dirty="0">
                <a:solidFill>
                  <a:schemeClr val="bg1"/>
                </a:solidFill>
                <a:latin typeface="+mn-lt"/>
              </a:rPr>
              <a:t>страховка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fld id="{A01BAC72-BFC9-4FCF-87BC-2B01CD2283A6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</a:pPr>
              <a:t>54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6627" name="Заголовок 1"/>
          <p:cNvSpPr>
            <a:spLocks noGrp="1"/>
          </p:cNvSpPr>
          <p:nvPr>
            <p:ph type="title"/>
          </p:nvPr>
        </p:nvSpPr>
        <p:spPr>
          <a:xfrm>
            <a:off x="107950" y="188913"/>
            <a:ext cx="8712200" cy="706437"/>
          </a:xfrm>
        </p:spPr>
        <p:txBody>
          <a:bodyPr/>
          <a:lstStyle/>
          <a:p>
            <a:r>
              <a:rPr lang="ru-RU" sz="2000" b="1" smtClean="0">
                <a:solidFill>
                  <a:schemeClr val="tx2"/>
                </a:solidFill>
                <a:latin typeface="Helios"/>
              </a:rPr>
              <a:t>ИНФОРМАТИЗАЦИЯ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419475" y="2708275"/>
            <a:ext cx="3024188" cy="1296988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Федеральная государственная информационная система учета результатов специальной оценки условий труда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348038" y="909638"/>
            <a:ext cx="3095625" cy="86360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Минтруд России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23850" y="908050"/>
            <a:ext cx="2663825" cy="86360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Пенсионный фонд Российской Федерации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50825" y="2781300"/>
            <a:ext cx="2663825" cy="1081088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Индивидуальный (персонифицированный) учет в системе обязательного пенсионного страхования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7164388" y="2492375"/>
            <a:ext cx="1800225" cy="938213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Федеральная служба по труду и занятости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7164388" y="1341438"/>
            <a:ext cx="1800225" cy="1008062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Фонд социального страхования Российской Федерации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68313" y="5084763"/>
            <a:ext cx="1943100" cy="935037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Организации, проводящие специальную оценку условий труда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771775" y="5013325"/>
            <a:ext cx="1943100" cy="935038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Организации, проводящие специальную оценку условий труда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932363" y="5013325"/>
            <a:ext cx="1943100" cy="935038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Организации, проводящие специальную оценку условий труда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092950" y="5013325"/>
            <a:ext cx="1943100" cy="935038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Организации, проводящие специальную оценку условий труда</a:t>
            </a:r>
          </a:p>
        </p:txBody>
      </p:sp>
      <p:cxnSp>
        <p:nvCxnSpPr>
          <p:cNvPr id="44" name="Прямая со стрелкой 43"/>
          <p:cNvCxnSpPr/>
          <p:nvPr/>
        </p:nvCxnSpPr>
        <p:spPr>
          <a:xfrm>
            <a:off x="1403350" y="1989138"/>
            <a:ext cx="0" cy="5762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4643438" y="1916113"/>
            <a:ext cx="0" cy="720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2987675" y="3141663"/>
            <a:ext cx="433388" cy="0"/>
          </a:xfrm>
          <a:prstGeom prst="straightConnector1">
            <a:avLst/>
          </a:prstGeom>
          <a:ln w="254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H="1">
            <a:off x="2916238" y="3644900"/>
            <a:ext cx="431800" cy="0"/>
          </a:xfrm>
          <a:prstGeom prst="straightConnector1">
            <a:avLst/>
          </a:prstGeom>
          <a:ln w="254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flipV="1">
            <a:off x="6372225" y="2133600"/>
            <a:ext cx="720725" cy="3587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flipV="1">
            <a:off x="6516688" y="2852738"/>
            <a:ext cx="503237" cy="730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 flipV="1">
            <a:off x="1979613" y="4149725"/>
            <a:ext cx="1728787" cy="936625"/>
          </a:xfrm>
          <a:prstGeom prst="straightConnector1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 flipV="1">
            <a:off x="4211638" y="4076700"/>
            <a:ext cx="73025" cy="936625"/>
          </a:xfrm>
          <a:prstGeom prst="straightConnector1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H="1" flipV="1">
            <a:off x="5580063" y="4076700"/>
            <a:ext cx="0" cy="936625"/>
          </a:xfrm>
          <a:prstGeom prst="straightConnector1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flipH="1" flipV="1">
            <a:off x="6300788" y="4149725"/>
            <a:ext cx="1079500" cy="863600"/>
          </a:xfrm>
          <a:prstGeom prst="straightConnector1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V="1">
            <a:off x="5076825" y="1916113"/>
            <a:ext cx="0" cy="720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V="1">
            <a:off x="1835150" y="1989138"/>
            <a:ext cx="0" cy="5762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6516688" y="3644900"/>
            <a:ext cx="576262" cy="1428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0" name="Скругленный прямоугольник 39"/>
          <p:cNvSpPr/>
          <p:nvPr/>
        </p:nvSpPr>
        <p:spPr>
          <a:xfrm>
            <a:off x="7164388" y="3573463"/>
            <a:ext cx="1800225" cy="1295400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Федеральная служба по надзору в сфере защиты прав потребителей и благополучия человека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987675" y="6165850"/>
            <a:ext cx="4032250" cy="33813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600" i="1" dirty="0">
                <a:solidFill>
                  <a:schemeClr val="bg1"/>
                </a:solidFill>
              </a:rPr>
              <a:t>Вводится в действие с 1 января 2016 г.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164388" y="188913"/>
            <a:ext cx="1800225" cy="1079500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Органы исполнительной власти субъектов Российской Федерации</a:t>
            </a:r>
          </a:p>
        </p:txBody>
      </p:sp>
      <p:cxnSp>
        <p:nvCxnSpPr>
          <p:cNvPr id="43" name="Прямая со стрелкой 42"/>
          <p:cNvCxnSpPr/>
          <p:nvPr/>
        </p:nvCxnSpPr>
        <p:spPr>
          <a:xfrm flipV="1">
            <a:off x="6227763" y="1052513"/>
            <a:ext cx="865187" cy="13684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588125" y="63817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fld id="{F5E2FAA5-D724-43A1-A547-3C425907CCE7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</a:pPr>
              <a:t>55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765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sz="2000" b="1" smtClean="0">
                <a:solidFill>
                  <a:schemeClr val="tx2"/>
                </a:solidFill>
                <a:latin typeface="Helios"/>
              </a:rPr>
              <a:t>КОНТРОЛЬ И НАДЗОР ЗА ПРОВЕДЕНИЕМ СПЕЦИАЛЬНОЙ ОЦЕНКИ УСЛОВИЙ ТРУДА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42988" y="1341438"/>
            <a:ext cx="3097212" cy="935037"/>
          </a:xfrm>
          <a:prstGeom prst="round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РАБОТОДАТЕЛЬ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932363" y="1341438"/>
            <a:ext cx="2808287" cy="935037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ПРОФСОЮЗ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339975" y="2708275"/>
            <a:ext cx="3168650" cy="1008063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СПЕЦИАЛЬНАЯ ОЦЕНКА УСЛОВИЙ ТРУДА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11863" y="2708275"/>
            <a:ext cx="2881312" cy="1008063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РОСТРУД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08175" y="4365625"/>
            <a:ext cx="2592388" cy="792163"/>
          </a:xfrm>
          <a:prstGeom prst="roundRect">
            <a:avLst/>
          </a:prstGeom>
          <a:noFill/>
          <a:ln>
            <a:solidFill>
              <a:srgbClr val="235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2">
                    <a:lumMod val="10000"/>
                  </a:schemeClr>
                </a:solidFill>
              </a:rPr>
              <a:t>Нет нарушений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867400" y="4149725"/>
            <a:ext cx="2305050" cy="86360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2">
                    <a:lumMod val="10000"/>
                  </a:schemeClr>
                </a:solidFill>
              </a:rPr>
              <a:t>Нарушения имеются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928926" y="5445125"/>
            <a:ext cx="3371862" cy="1079500"/>
          </a:xfrm>
          <a:prstGeom prst="roundRect">
            <a:avLst/>
          </a:prstGeom>
          <a:noFill/>
          <a:ln>
            <a:solidFill>
              <a:srgbClr val="235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2">
                    <a:lumMod val="10000"/>
                  </a:schemeClr>
                </a:solidFill>
              </a:rPr>
              <a:t>Штраф, дисквалификация эксперта и (или) приостановление деятельности аккредитованной организации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372225" y="5445125"/>
            <a:ext cx="2592388" cy="792163"/>
          </a:xfrm>
          <a:prstGeom prst="roundRect">
            <a:avLst/>
          </a:prstGeom>
          <a:noFill/>
          <a:ln>
            <a:solidFill>
              <a:srgbClr val="235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2">
                    <a:lumMod val="10000"/>
                  </a:schemeClr>
                </a:solidFill>
              </a:rPr>
              <a:t>Информация в Росаккредитацию и Минтруд России</a:t>
            </a:r>
          </a:p>
        </p:txBody>
      </p:sp>
      <p:cxnSp>
        <p:nvCxnSpPr>
          <p:cNvPr id="25" name="Прямая со стрелкой 24"/>
          <p:cNvCxnSpPr>
            <a:stCxn id="21" idx="2"/>
            <a:endCxn id="22" idx="0"/>
          </p:cNvCxnSpPr>
          <p:nvPr/>
        </p:nvCxnSpPr>
        <p:spPr>
          <a:xfrm rot="5400000">
            <a:off x="5601491" y="4026691"/>
            <a:ext cx="431800" cy="2405068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21" idx="2"/>
            <a:endCxn id="23" idx="0"/>
          </p:cNvCxnSpPr>
          <p:nvPr/>
        </p:nvCxnSpPr>
        <p:spPr>
          <a:xfrm>
            <a:off x="7019925" y="5013325"/>
            <a:ext cx="647700" cy="43180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10800000">
            <a:off x="179388" y="5805488"/>
            <a:ext cx="2749538" cy="52404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179388" y="1916113"/>
            <a:ext cx="0" cy="3889375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179388" y="1916113"/>
            <a:ext cx="863600" cy="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3276600" y="2276475"/>
            <a:ext cx="0" cy="43180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6875463" y="2276475"/>
            <a:ext cx="0" cy="43180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stCxn id="15" idx="1"/>
            <a:endCxn id="14" idx="3"/>
          </p:cNvCxnSpPr>
          <p:nvPr/>
        </p:nvCxnSpPr>
        <p:spPr>
          <a:xfrm flipH="1">
            <a:off x="5508625" y="3213100"/>
            <a:ext cx="503238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14" idx="2"/>
            <a:endCxn id="21" idx="0"/>
          </p:cNvCxnSpPr>
          <p:nvPr/>
        </p:nvCxnSpPr>
        <p:spPr>
          <a:xfrm>
            <a:off x="3924300" y="3716338"/>
            <a:ext cx="3095625" cy="43338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>
            <a:stCxn id="14" idx="2"/>
            <a:endCxn id="20" idx="0"/>
          </p:cNvCxnSpPr>
          <p:nvPr/>
        </p:nvCxnSpPr>
        <p:spPr>
          <a:xfrm flipH="1">
            <a:off x="3203575" y="3716338"/>
            <a:ext cx="720725" cy="64928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Скругленный прямоугольник 27"/>
          <p:cNvSpPr/>
          <p:nvPr/>
        </p:nvSpPr>
        <p:spPr>
          <a:xfrm>
            <a:off x="323850" y="2420938"/>
            <a:ext cx="1584325" cy="2006600"/>
          </a:xfrm>
          <a:prstGeom prst="round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35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ОРГАНИЗАЦИИ, ПРОВОДЯЩИЕ СПЕЦИАЛЬНУЮ ОЦЕНКУ УСЛОВИЙ ТРУДА</a:t>
            </a:r>
          </a:p>
        </p:txBody>
      </p:sp>
      <p:cxnSp>
        <p:nvCxnSpPr>
          <p:cNvPr id="60" name="Прямая со стрелкой 59"/>
          <p:cNvCxnSpPr>
            <a:endCxn id="28" idx="2"/>
          </p:cNvCxnSpPr>
          <p:nvPr/>
        </p:nvCxnSpPr>
        <p:spPr>
          <a:xfrm flipV="1">
            <a:off x="1116013" y="4427538"/>
            <a:ext cx="0" cy="137795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>
            <a:endCxn id="14" idx="1"/>
          </p:cNvCxnSpPr>
          <p:nvPr/>
        </p:nvCxnSpPr>
        <p:spPr>
          <a:xfrm flipV="1">
            <a:off x="1908175" y="3213100"/>
            <a:ext cx="431800" cy="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588125" y="6381750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fld id="{B698FC9A-7B33-4A5C-98E3-E1D774AED3B1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</a:pPr>
              <a:t>56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867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sz="2000" b="1" smtClean="0">
                <a:solidFill>
                  <a:schemeClr val="tx2"/>
                </a:solidFill>
                <a:latin typeface="Helios"/>
              </a:rPr>
              <a:t>ЭКСПЕРТИЗА КАЧЕСТВА СПЕЦИАЛЬНОЙ ОЦЕНКИ УСЛОВИЙ ТРУДА</a:t>
            </a:r>
          </a:p>
        </p:txBody>
      </p:sp>
      <p:graphicFrame>
        <p:nvGraphicFramePr>
          <p:cNvPr id="29" name="Схема 28"/>
          <p:cNvGraphicFramePr/>
          <p:nvPr/>
        </p:nvGraphicFramePr>
        <p:xfrm>
          <a:off x="251520" y="980728"/>
          <a:ext cx="878497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Группа 32"/>
          <p:cNvGrpSpPr>
            <a:grpSpLocks/>
          </p:cNvGrpSpPr>
          <p:nvPr/>
        </p:nvGrpSpPr>
        <p:grpSpPr bwMode="auto">
          <a:xfrm>
            <a:off x="395288" y="5229225"/>
            <a:ext cx="8569325" cy="990600"/>
            <a:chOff x="677679" y="2814400"/>
            <a:chExt cx="2851948" cy="1134126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677679" y="2814400"/>
              <a:ext cx="2851948" cy="1134126"/>
            </a:xfrm>
            <a:prstGeom prst="roundRect">
              <a:avLst>
                <a:gd name="adj" fmla="val 10000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</p:sp>
        <p:sp>
          <p:nvSpPr>
            <p:cNvPr id="35" name="Скругленный прямоугольник 4"/>
            <p:cNvSpPr/>
            <p:nvPr/>
          </p:nvSpPr>
          <p:spPr>
            <a:xfrm>
              <a:off x="710964" y="2847115"/>
              <a:ext cx="2785378" cy="106869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5720" tIns="30480" rIns="45720" bIns="3048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dirty="0"/>
                <a:t>Экспертиза качества специальной оценки условий труда заменит существующую процедуру государственной экспертизы условий труда</a:t>
              </a:r>
            </a:p>
          </p:txBody>
        </p:sp>
      </p:grp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fld id="{15E0E363-0F3A-4468-96FB-40E142985F87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</a:pPr>
              <a:t>57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642350" cy="706437"/>
          </a:xfrm>
        </p:spPr>
        <p:txBody>
          <a:bodyPr/>
          <a:lstStyle/>
          <a:p>
            <a:pPr>
              <a:defRPr/>
            </a:pPr>
            <a:r>
              <a:rPr lang="ru-RU" sz="2300" b="1" dirty="0" smtClean="0">
                <a:solidFill>
                  <a:schemeClr val="tx2"/>
                </a:solidFill>
                <a:latin typeface="+mn-lt"/>
              </a:rPr>
              <a:t>РОЛЬ ПРОФСОЮЗОВ В СПЕЦИАЛЬНОЙ ОЦЕНКЕ УСЛОВИЙ ТРУДА</a:t>
            </a:r>
            <a:endParaRPr lang="ru-RU" sz="2300" b="1" dirty="0">
              <a:solidFill>
                <a:schemeClr val="tx2"/>
              </a:solidFill>
              <a:latin typeface="+mn-lt"/>
            </a:endParaRPr>
          </a:p>
        </p:txBody>
      </p:sp>
      <p:grpSp>
        <p:nvGrpSpPr>
          <p:cNvPr id="2" name="Группа 9"/>
          <p:cNvGrpSpPr>
            <a:grpSpLocks noGrp="1"/>
          </p:cNvGrpSpPr>
          <p:nvPr/>
        </p:nvGrpSpPr>
        <p:grpSpPr bwMode="auto">
          <a:xfrm>
            <a:off x="251520" y="1196752"/>
            <a:ext cx="8784976" cy="3744416"/>
            <a:chOff x="360038" y="34856"/>
            <a:chExt cx="7900968" cy="543519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" name="Скругленный прямоугольник 4"/>
            <p:cNvSpPr/>
            <p:nvPr/>
          </p:nvSpPr>
          <p:spPr>
            <a:xfrm>
              <a:off x="360038" y="34856"/>
              <a:ext cx="6476202" cy="1199659"/>
            </a:xfrm>
            <a:prstGeom prst="rect">
              <a:avLst/>
            </a:prstGeom>
            <a:solidFill>
              <a:srgbClr val="00B0F0"/>
            </a:solidFill>
            <a:ln w="2540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" tIns="7620" rIns="7620" bIns="7620" spcCol="1270" anchor="ctr"/>
            <a:lstStyle/>
            <a:p>
              <a:pPr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schemeClr val="bg1"/>
                  </a:solidFill>
                </a:rPr>
                <a:t>Участие в специальной оценке условий труда</a:t>
              </a:r>
            </a:p>
          </p:txBody>
        </p:sp>
        <p:sp>
          <p:nvSpPr>
            <p:cNvPr id="9" name="Скругленный прямоугольник 4"/>
            <p:cNvSpPr/>
            <p:nvPr/>
          </p:nvSpPr>
          <p:spPr>
            <a:xfrm>
              <a:off x="360038" y="1303068"/>
              <a:ext cx="7382872" cy="1161388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" tIns="7620" rIns="7620" bIns="7620" spcCol="1270" anchor="ctr"/>
            <a:lstStyle/>
            <a:p>
              <a:pPr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schemeClr val="bg1"/>
                  </a:solidFill>
                </a:rPr>
                <a:t>Опротестование (обжалование) результатов специальной оценки условий труда в Роструде</a:t>
              </a:r>
            </a:p>
          </p:txBody>
        </p:sp>
        <p:sp>
          <p:nvSpPr>
            <p:cNvPr id="10" name="Скругленный прямоугольник 4"/>
            <p:cNvSpPr/>
            <p:nvPr/>
          </p:nvSpPr>
          <p:spPr>
            <a:xfrm>
              <a:off x="360038" y="2571280"/>
              <a:ext cx="7706682" cy="1260094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" tIns="7620" rIns="7620" bIns="76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b="1" dirty="0">
                <a:solidFill>
                  <a:schemeClr val="bg1"/>
                </a:solidFill>
              </a:endParaRPr>
            </a:p>
            <a:p>
              <a:pPr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schemeClr val="bg1"/>
                  </a:solidFill>
                </a:rPr>
                <a:t>Инициация проведения внеплановой специальной оценки условий труда</a:t>
              </a:r>
            </a:p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Скругленный прямоугольник 4"/>
            <p:cNvSpPr/>
            <p:nvPr/>
          </p:nvSpPr>
          <p:spPr>
            <a:xfrm>
              <a:off x="360038" y="3930078"/>
              <a:ext cx="7900968" cy="1539972"/>
            </a:xfrm>
            <a:prstGeom prst="rect">
              <a:avLst/>
            </a:prstGeom>
            <a:solidFill>
              <a:srgbClr val="00B0F0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" tIns="7620" rIns="7620" bIns="76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b="1" dirty="0">
                <a:solidFill>
                  <a:schemeClr val="bg1"/>
                </a:solidFill>
              </a:endParaRPr>
            </a:p>
            <a:p>
              <a:pPr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schemeClr val="bg1"/>
                  </a:solidFill>
                </a:rPr>
                <a:t>Корректировка уровня предоставляемых работнику гарантий и компенсаций в связи с вредными и опасными условиями труда в ходе коллективных переговоров</a:t>
              </a:r>
            </a:p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Скругленный прямоугольник 4"/>
          <p:cNvSpPr/>
          <p:nvPr/>
        </p:nvSpPr>
        <p:spPr bwMode="auto">
          <a:xfrm>
            <a:off x="250825" y="5013325"/>
            <a:ext cx="8893175" cy="863600"/>
          </a:xfrm>
          <a:prstGeom prst="rect">
            <a:avLst/>
          </a:prstGeom>
          <a:solidFill>
            <a:srgbClr val="00B0F0"/>
          </a:solidFill>
          <a:ln w="254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620" tIns="7620" rIns="7620" bIns="7620" spcCol="1270" anchor="ctr"/>
          <a:lstStyle/>
          <a:p>
            <a:pPr marL="0" lvl="3" defTabSz="533400" eaLnBrk="0" hangingPunct="0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b="1" dirty="0">
                <a:solidFill>
                  <a:schemeClr val="bg1"/>
                </a:solidFill>
              </a:rPr>
              <a:t>В ряде случаев выявление вредных факторов может осуществляться профсоюзным инспектором труда (если это отражено в коллективном договоре)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8C7E6A6-510D-4331-903D-E539166D0ACC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58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504825"/>
          </a:xfrm>
        </p:spPr>
        <p:txBody>
          <a:bodyPr/>
          <a:lstStyle/>
          <a:p>
            <a:pPr>
              <a:defRPr/>
            </a:pPr>
            <a:r>
              <a:rPr lang="ru-RU" sz="2000" b="1" cap="all" dirty="0" smtClean="0">
                <a:solidFill>
                  <a:schemeClr val="tx2"/>
                </a:solidFill>
                <a:latin typeface="Helios"/>
              </a:rPr>
              <a:t>РЕЗУЛЬТАТЫ СПЕЦИАЛЬНОЙ ОЦЕНКИ УСЛОВИЙ ТРУДА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5288" y="1341438"/>
            <a:ext cx="8569325" cy="30956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buFontTx/>
              <a:buAutoNum type="arabicParenR"/>
              <a:defRPr/>
            </a:pPr>
            <a:r>
              <a:rPr lang="ru-RU" sz="1600" dirty="0">
                <a:solidFill>
                  <a:schemeClr val="tx1"/>
                </a:solidFill>
              </a:rPr>
              <a:t>сведения об организации, проводящей специальную оценку условий труда</a:t>
            </a:r>
          </a:p>
          <a:p>
            <a:pPr marL="342900" indent="-342900">
              <a:buFontTx/>
              <a:buAutoNum type="arabicParenR"/>
              <a:defRPr/>
            </a:pPr>
            <a:r>
              <a:rPr lang="ru-RU" sz="1600" dirty="0">
                <a:solidFill>
                  <a:schemeClr val="tx1"/>
                </a:solidFill>
              </a:rPr>
              <a:t>перечень рабочих мест, на которых проводилась специальная оценка условий труда, с указанием идентифицированных потенциально вредных (опасных) факторов</a:t>
            </a:r>
          </a:p>
          <a:p>
            <a:pPr marL="342900" indent="-342900">
              <a:buFontTx/>
              <a:buAutoNum type="arabicParenR"/>
              <a:defRPr/>
            </a:pPr>
            <a:r>
              <a:rPr lang="ru-RU" sz="1600" dirty="0">
                <a:solidFill>
                  <a:schemeClr val="tx1"/>
                </a:solidFill>
              </a:rPr>
              <a:t>карты специальной оценки условий труда</a:t>
            </a:r>
          </a:p>
          <a:p>
            <a:pPr marL="342900" indent="-342900">
              <a:buFontTx/>
              <a:buAutoNum type="arabicParenR"/>
              <a:defRPr/>
            </a:pPr>
            <a:r>
              <a:rPr lang="ru-RU" sz="1600" dirty="0">
                <a:solidFill>
                  <a:schemeClr val="tx1"/>
                </a:solidFill>
              </a:rPr>
              <a:t>протоколы исследований и измерений идентифицированных потенциально вредных (опасных) факторов</a:t>
            </a:r>
          </a:p>
          <a:p>
            <a:pPr marL="342900" indent="-342900">
              <a:buFontTx/>
              <a:buAutoNum type="arabicParenR"/>
              <a:defRPr/>
            </a:pPr>
            <a:r>
              <a:rPr lang="ru-RU" sz="1600" dirty="0">
                <a:solidFill>
                  <a:schemeClr val="tx1"/>
                </a:solidFill>
              </a:rPr>
              <a:t>протоколы оценки эффективности средств индивидуальной защиты</a:t>
            </a:r>
          </a:p>
          <a:p>
            <a:pPr marL="342900" indent="-342900">
              <a:buFontTx/>
              <a:buAutoNum type="arabicParenR"/>
              <a:defRPr/>
            </a:pPr>
            <a:r>
              <a:rPr lang="ru-RU" sz="1600" dirty="0">
                <a:solidFill>
                  <a:schemeClr val="tx1"/>
                </a:solidFill>
              </a:rPr>
              <a:t>протокол комиссии, содержащий решение  о  невозможности проведения исследований (испытаний) и измерений  идентифицированных  потенциально вредных (опасных) факторов</a:t>
            </a:r>
          </a:p>
          <a:p>
            <a:pPr marL="342900" indent="-342900">
              <a:buFontTx/>
              <a:buAutoNum type="arabicParenR"/>
              <a:defRPr/>
            </a:pPr>
            <a:r>
              <a:rPr lang="ru-RU" sz="1600" dirty="0">
                <a:solidFill>
                  <a:schemeClr val="tx1"/>
                </a:solidFill>
              </a:rPr>
              <a:t>сводную ведомость результатов специальной оценки условий труда</a:t>
            </a:r>
          </a:p>
          <a:p>
            <a:pPr marL="342900" indent="-342900">
              <a:buFontTx/>
              <a:buAutoNum type="arabicParenR"/>
              <a:defRPr/>
            </a:pPr>
            <a:r>
              <a:rPr lang="ru-RU" sz="1600" dirty="0">
                <a:solidFill>
                  <a:schemeClr val="tx1"/>
                </a:solidFill>
              </a:rPr>
              <a:t>перечень рекомендуемых мероприятий по улучшению условий труда</a:t>
            </a:r>
          </a:p>
        </p:txBody>
      </p:sp>
      <p:sp>
        <p:nvSpPr>
          <p:cNvPr id="21" name="Выноска со стрелкой вниз 20"/>
          <p:cNvSpPr/>
          <p:nvPr/>
        </p:nvSpPr>
        <p:spPr>
          <a:xfrm>
            <a:off x="684213" y="692150"/>
            <a:ext cx="7920037" cy="720725"/>
          </a:xfrm>
          <a:prstGeom prst="downArrowCallou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</a:rPr>
              <a:t>Отчет по результатам специальной оценки условий труда включает</a:t>
            </a:r>
          </a:p>
        </p:txBody>
      </p:sp>
      <p:sp>
        <p:nvSpPr>
          <p:cNvPr id="22" name="Выноска со стрелкой вверх 21"/>
          <p:cNvSpPr/>
          <p:nvPr/>
        </p:nvSpPr>
        <p:spPr>
          <a:xfrm>
            <a:off x="684213" y="4292600"/>
            <a:ext cx="7991475" cy="863600"/>
          </a:xfrm>
          <a:prstGeom prst="upArrowCallout">
            <a:avLst>
              <a:gd name="adj1" fmla="val 23004"/>
              <a:gd name="adj2" fmla="val 25000"/>
              <a:gd name="adj3" fmla="val 25000"/>
              <a:gd name="adj4" fmla="val 64977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</a:rPr>
              <a:t>Отчет подписывается всеми членами комиссии и утверждается председателем комиссии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23850" y="5229225"/>
            <a:ext cx="8640763" cy="1079500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dirty="0">
                <a:solidFill>
                  <a:schemeClr val="tx1"/>
                </a:solidFill>
              </a:rPr>
              <a:t>Работодатель организует ознакомление работника с результатами специальной оценки условий труда на его рабочем месте под роспись в срок не позднее тридцати календарных дней с момента утверждения отчета комиссии, не считая периода временной нетрудоспособности работника, нахождения его в отпуске или в командировке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72450" y="6356350"/>
            <a:ext cx="51435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CE7F9838-F64F-4DDD-A5D6-B072B349CFD0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6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123" name="Заголовок 1"/>
          <p:cNvSpPr>
            <a:spLocks/>
          </p:cNvSpPr>
          <p:nvPr/>
        </p:nvSpPr>
        <p:spPr bwMode="auto">
          <a:xfrm>
            <a:off x="179388" y="187325"/>
            <a:ext cx="885666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 dirty="0">
                <a:solidFill>
                  <a:schemeClr val="tx2"/>
                </a:solidFill>
                <a:latin typeface="Helios"/>
              </a:rPr>
              <a:t>ЭКОНОМИЧЕСКИЕ ПОТЕРИ В 2012 ГОДУ, СВЯЗАННЫЕ С НЕБЛАГОПРИЯТНЫМИ УСЛОВИЯМИ ТРУДА</a:t>
            </a:r>
          </a:p>
        </p:txBody>
      </p:sp>
      <p:sp>
        <p:nvSpPr>
          <p:cNvPr id="5128" name="Прямоугольник 22"/>
          <p:cNvSpPr>
            <a:spLocks noChangeArrowheads="1"/>
          </p:cNvSpPr>
          <p:nvPr/>
        </p:nvSpPr>
        <p:spPr bwMode="auto">
          <a:xfrm>
            <a:off x="2820988" y="1211535"/>
            <a:ext cx="1535112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000" b="1" dirty="0">
                <a:solidFill>
                  <a:schemeClr val="tx2"/>
                </a:solidFill>
              </a:rPr>
              <a:t>956 </a:t>
            </a:r>
            <a:r>
              <a:rPr lang="ru-RU" sz="1200" b="1" dirty="0">
                <a:solidFill>
                  <a:schemeClr val="tx2"/>
                </a:solidFill>
              </a:rPr>
              <a:t> млрд. рублей</a:t>
            </a:r>
          </a:p>
          <a:p>
            <a:pPr algn="ctr"/>
            <a:r>
              <a:rPr lang="ru-RU" sz="1200" b="1" dirty="0">
                <a:solidFill>
                  <a:schemeClr val="tx2"/>
                </a:solidFill>
              </a:rPr>
              <a:t> </a:t>
            </a:r>
            <a:endParaRPr lang="ru-RU" sz="1200" dirty="0"/>
          </a:p>
        </p:txBody>
      </p:sp>
      <p:sp>
        <p:nvSpPr>
          <p:cNvPr id="5129" name="Прямоугольник 24"/>
          <p:cNvSpPr>
            <a:spLocks noChangeArrowheads="1"/>
          </p:cNvSpPr>
          <p:nvPr/>
        </p:nvSpPr>
        <p:spPr bwMode="auto">
          <a:xfrm>
            <a:off x="2554287" y="2441848"/>
            <a:ext cx="2233613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5000" b="1" dirty="0">
                <a:solidFill>
                  <a:schemeClr val="tx2"/>
                </a:solidFill>
              </a:rPr>
              <a:t>2,1</a:t>
            </a:r>
            <a:r>
              <a:rPr lang="ru-RU" sz="1200" b="1" dirty="0">
                <a:solidFill>
                  <a:schemeClr val="tx2"/>
                </a:solidFill>
              </a:rPr>
              <a:t> %</a:t>
            </a:r>
          </a:p>
          <a:p>
            <a:pPr algn="ctr">
              <a:lnSpc>
                <a:spcPct val="80000"/>
              </a:lnSpc>
            </a:pPr>
            <a:r>
              <a:rPr lang="ru-RU" sz="1200" b="1" dirty="0">
                <a:solidFill>
                  <a:schemeClr val="tx2"/>
                </a:solidFill>
              </a:rPr>
              <a:t>от ВВП</a:t>
            </a:r>
          </a:p>
          <a:p>
            <a:endParaRPr lang="ru-RU" sz="1200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V="1">
            <a:off x="2916238" y="3357563"/>
            <a:ext cx="1439862" cy="0"/>
          </a:xfrm>
          <a:prstGeom prst="line">
            <a:avLst/>
          </a:prstGeom>
          <a:ln w="22225" cmpd="dbl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Нашивка 18"/>
          <p:cNvSpPr/>
          <p:nvPr/>
        </p:nvSpPr>
        <p:spPr>
          <a:xfrm>
            <a:off x="4248150" y="1131082"/>
            <a:ext cx="719137" cy="2520950"/>
          </a:xfrm>
          <a:prstGeom prst="chevron">
            <a:avLst>
              <a:gd name="adj" fmla="val 59259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5132" name="Прямоугольник 36"/>
          <p:cNvSpPr>
            <a:spLocks noChangeArrowheads="1"/>
          </p:cNvSpPr>
          <p:nvPr/>
        </p:nvSpPr>
        <p:spPr bwMode="auto">
          <a:xfrm>
            <a:off x="171320" y="978682"/>
            <a:ext cx="2808288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1066800">
              <a:lnSpc>
                <a:spcPct val="90000"/>
              </a:lnSpc>
              <a:spcAft>
                <a:spcPct val="35000"/>
              </a:spcAft>
            </a:pPr>
            <a:r>
              <a:rPr lang="ru-RU" sz="2400" b="1" dirty="0">
                <a:solidFill>
                  <a:schemeClr val="tx2"/>
                </a:solidFill>
              </a:rPr>
              <a:t>Потери работодателей</a:t>
            </a:r>
          </a:p>
          <a:p>
            <a:pPr algn="ctr" defTabSz="1066800">
              <a:lnSpc>
                <a:spcPct val="90000"/>
              </a:lnSpc>
              <a:spcAft>
                <a:spcPct val="35000"/>
              </a:spcAft>
            </a:pPr>
            <a:r>
              <a:rPr lang="ru-RU" sz="1400" b="1" dirty="0">
                <a:solidFill>
                  <a:schemeClr val="tx2"/>
                </a:solidFill>
              </a:rPr>
              <a:t>(включая потери вследствие производственного травматизма и профессиональной заболеваемости, предоставления дополнительного отпуска и сокращенной продолжительности рабочей недели)</a:t>
            </a:r>
          </a:p>
        </p:txBody>
      </p:sp>
      <p:sp>
        <p:nvSpPr>
          <p:cNvPr id="22" name="Прямоугольник 22"/>
          <p:cNvSpPr>
            <a:spLocks noChangeArrowheads="1"/>
          </p:cNvSpPr>
          <p:nvPr/>
        </p:nvSpPr>
        <p:spPr bwMode="auto">
          <a:xfrm>
            <a:off x="4967287" y="1131082"/>
            <a:ext cx="1535113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000" b="1" dirty="0">
                <a:solidFill>
                  <a:schemeClr val="accent2">
                    <a:lumMod val="75000"/>
                  </a:schemeClr>
                </a:solidFill>
              </a:rPr>
              <a:t>1,94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2"/>
                </a:solidFill>
              </a:rPr>
              <a:t>трлн.  рублей </a:t>
            </a:r>
            <a:endParaRPr lang="ru-RU" sz="1200" dirty="0"/>
          </a:p>
        </p:txBody>
      </p:sp>
      <p:sp>
        <p:nvSpPr>
          <p:cNvPr id="23" name="Прямоугольник 24"/>
          <p:cNvSpPr>
            <a:spLocks noChangeArrowheads="1"/>
          </p:cNvSpPr>
          <p:nvPr/>
        </p:nvSpPr>
        <p:spPr bwMode="auto">
          <a:xfrm>
            <a:off x="4967287" y="2458415"/>
            <a:ext cx="1908969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5000" b="1" dirty="0">
                <a:solidFill>
                  <a:schemeClr val="accent2">
                    <a:lumMod val="75000"/>
                  </a:schemeClr>
                </a:solidFill>
              </a:rPr>
              <a:t>4,3</a:t>
            </a:r>
            <a:r>
              <a:rPr lang="ru-RU" sz="1200" b="1" dirty="0">
                <a:solidFill>
                  <a:schemeClr val="tx2"/>
                </a:solidFill>
              </a:rPr>
              <a:t> %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1200" b="1" dirty="0">
                <a:solidFill>
                  <a:schemeClr val="tx2"/>
                </a:solidFill>
              </a:rPr>
              <a:t>от ВВП</a:t>
            </a:r>
          </a:p>
          <a:p>
            <a:pPr>
              <a:defRPr/>
            </a:pPr>
            <a:endParaRPr lang="ru-RU" sz="1200" dirty="0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flipV="1">
            <a:off x="5148263" y="3357563"/>
            <a:ext cx="1441450" cy="0"/>
          </a:xfrm>
          <a:prstGeom prst="line">
            <a:avLst/>
          </a:prstGeom>
          <a:ln w="22225" cmpd="dbl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36" name="Прямоугольник 36"/>
          <p:cNvSpPr>
            <a:spLocks noChangeArrowheads="1"/>
          </p:cNvSpPr>
          <p:nvPr/>
        </p:nvSpPr>
        <p:spPr bwMode="auto">
          <a:xfrm>
            <a:off x="6429388" y="881063"/>
            <a:ext cx="2606662" cy="337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1066800">
              <a:lnSpc>
                <a:spcPct val="90000"/>
              </a:lnSpc>
              <a:spcAft>
                <a:spcPct val="35000"/>
              </a:spcAft>
            </a:pPr>
            <a:r>
              <a:rPr lang="ru-RU" sz="2400" b="1" dirty="0">
                <a:solidFill>
                  <a:schemeClr val="tx2"/>
                </a:solidFill>
              </a:rPr>
              <a:t>Суммарные экономические потери </a:t>
            </a:r>
          </a:p>
          <a:p>
            <a:pPr algn="ctr" defTabSz="1066800"/>
            <a:r>
              <a:rPr lang="ru-RU" sz="1400" b="1" dirty="0">
                <a:solidFill>
                  <a:schemeClr val="tx2"/>
                </a:solidFill>
              </a:rPr>
              <a:t> (включая выплаты пособий и страховые выплаты по обязательному социальному страхованию, выплаты досрочных пенсий,</a:t>
            </a:r>
          </a:p>
          <a:p>
            <a:pPr algn="ctr" defTabSz="1066800"/>
            <a:r>
              <a:rPr lang="ru-RU" sz="1400" b="1" dirty="0">
                <a:solidFill>
                  <a:schemeClr val="tx2"/>
                </a:solidFill>
              </a:rPr>
              <a:t>расходы работодателей на компенсации и средства индивидуальной защиты)</a:t>
            </a:r>
          </a:p>
        </p:txBody>
      </p:sp>
      <p:sp>
        <p:nvSpPr>
          <p:cNvPr id="13" name="Прямоугольник 36"/>
          <p:cNvSpPr>
            <a:spLocks noChangeArrowheads="1"/>
          </p:cNvSpPr>
          <p:nvPr/>
        </p:nvSpPr>
        <p:spPr bwMode="auto">
          <a:xfrm>
            <a:off x="683568" y="4725144"/>
            <a:ext cx="7992888" cy="142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1066800">
              <a:lnSpc>
                <a:spcPct val="150000"/>
              </a:lnSpc>
              <a:spcAft>
                <a:spcPct val="35000"/>
              </a:spcAft>
            </a:pPr>
            <a:r>
              <a:rPr lang="ru-RU" sz="2000" b="1" dirty="0">
                <a:solidFill>
                  <a:schemeClr val="tx2"/>
                </a:solidFill>
              </a:rPr>
              <a:t>Суммарные экономические потери </a:t>
            </a:r>
            <a:r>
              <a:rPr lang="ru-RU" sz="2000" b="1" dirty="0" smtClean="0">
                <a:solidFill>
                  <a:schemeClr val="tx2"/>
                </a:solidFill>
              </a:rPr>
              <a:t>в Московской области составили </a:t>
            </a:r>
            <a:r>
              <a:rPr lang="ru-RU" sz="2000" b="1" dirty="0" smtClean="0">
                <a:solidFill>
                  <a:srgbClr val="C00000"/>
                </a:solidFill>
              </a:rPr>
              <a:t>8,84</a:t>
            </a:r>
            <a:r>
              <a:rPr lang="ru-RU" sz="2000" b="1" dirty="0" smtClean="0">
                <a:solidFill>
                  <a:schemeClr val="tx2"/>
                </a:solidFill>
              </a:rPr>
              <a:t> млрд. рублей или </a:t>
            </a:r>
            <a:r>
              <a:rPr lang="ru-RU" sz="2000" b="1" dirty="0" smtClean="0">
                <a:solidFill>
                  <a:srgbClr val="C00000"/>
                </a:solidFill>
              </a:rPr>
              <a:t>3,4 %</a:t>
            </a:r>
            <a:r>
              <a:rPr lang="ru-RU" sz="2000" b="1" dirty="0" smtClean="0">
                <a:solidFill>
                  <a:schemeClr val="tx2"/>
                </a:solidFill>
              </a:rPr>
              <a:t> от валового регионального продукта </a:t>
            </a:r>
            <a:endParaRPr lang="ru-RU" sz="2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72450" y="6356350"/>
            <a:ext cx="51435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840BE0E0-F96A-41E3-A22D-67544AE67DCD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7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147" name="Заголовок 1"/>
          <p:cNvSpPr>
            <a:spLocks/>
          </p:cNvSpPr>
          <p:nvPr/>
        </p:nvSpPr>
        <p:spPr bwMode="auto">
          <a:xfrm>
            <a:off x="179388" y="115888"/>
            <a:ext cx="885666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>
                <a:solidFill>
                  <a:schemeClr val="tx2"/>
                </a:solidFill>
                <a:latin typeface="Helios"/>
              </a:rPr>
              <a:t>ВВЕДЕНИЕ ДОПОЛНИТЕЛЬНЫХ ТАРИФОВ СТРАХОВЫХ ВЗНОСОВ </a:t>
            </a:r>
          </a:p>
          <a:p>
            <a:pPr algn="ctr"/>
            <a:r>
              <a:rPr lang="ru-RU" sz="2000" b="1">
                <a:solidFill>
                  <a:schemeClr val="tx2"/>
                </a:solidFill>
                <a:latin typeface="Helios"/>
              </a:rPr>
              <a:t>В ПЕНСИОННЫЙ ФОНД РОССИЙСКОЙ ФЕДЕРАЦИИ</a:t>
            </a: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250825" y="620713"/>
            <a:ext cx="8785225" cy="1944687"/>
            <a:chOff x="874311" y="3141560"/>
            <a:chExt cx="7984203" cy="4463372"/>
          </a:xfrm>
        </p:grpSpPr>
        <p:sp>
          <p:nvSpPr>
            <p:cNvPr id="15" name="Полилиния 14"/>
            <p:cNvSpPr/>
            <p:nvPr/>
          </p:nvSpPr>
          <p:spPr>
            <a:xfrm>
              <a:off x="3818973" y="3141560"/>
              <a:ext cx="5039541" cy="4463372"/>
            </a:xfrm>
            <a:custGeom>
              <a:avLst/>
              <a:gdLst>
                <a:gd name="connsiteX0" fmla="*/ 0 w 4925347"/>
                <a:gd name="connsiteY0" fmla="*/ 194084 h 1552672"/>
                <a:gd name="connsiteX1" fmla="*/ 4149011 w 4925347"/>
                <a:gd name="connsiteY1" fmla="*/ 194084 h 1552672"/>
                <a:gd name="connsiteX2" fmla="*/ 4149011 w 4925347"/>
                <a:gd name="connsiteY2" fmla="*/ 0 h 1552672"/>
                <a:gd name="connsiteX3" fmla="*/ 4925347 w 4925347"/>
                <a:gd name="connsiteY3" fmla="*/ 776336 h 1552672"/>
                <a:gd name="connsiteX4" fmla="*/ 4149011 w 4925347"/>
                <a:gd name="connsiteY4" fmla="*/ 1552672 h 1552672"/>
                <a:gd name="connsiteX5" fmla="*/ 4149011 w 4925347"/>
                <a:gd name="connsiteY5" fmla="*/ 1358588 h 1552672"/>
                <a:gd name="connsiteX6" fmla="*/ 0 w 4925347"/>
                <a:gd name="connsiteY6" fmla="*/ 1358588 h 1552672"/>
                <a:gd name="connsiteX7" fmla="*/ 0 w 4925347"/>
                <a:gd name="connsiteY7" fmla="*/ 194084 h 155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25347" h="1552672">
                  <a:moveTo>
                    <a:pt x="0" y="194084"/>
                  </a:moveTo>
                  <a:lnTo>
                    <a:pt x="4149011" y="194084"/>
                  </a:lnTo>
                  <a:lnTo>
                    <a:pt x="4149011" y="0"/>
                  </a:lnTo>
                  <a:lnTo>
                    <a:pt x="4925347" y="776336"/>
                  </a:lnTo>
                  <a:lnTo>
                    <a:pt x="4149011" y="1552672"/>
                  </a:lnTo>
                  <a:lnTo>
                    <a:pt x="4149011" y="1358588"/>
                  </a:lnTo>
                  <a:lnTo>
                    <a:pt x="0" y="1358588"/>
                  </a:lnTo>
                  <a:lnTo>
                    <a:pt x="0" y="194084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8890" tIns="202974" rIns="591142" bIns="202974" spcCol="1270" anchor="ctr"/>
            <a:lstStyle/>
            <a:p>
              <a:pPr marL="114300" lvl="1" indent="-114300" defTabSz="62230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ru-RU" sz="1300" i="1" dirty="0"/>
                <a:t>    </a:t>
              </a:r>
              <a:r>
                <a:rPr lang="ru-RU" sz="1400" i="1" dirty="0"/>
                <a:t>…установлен дополнительный тариф страховых взносов в ПФР для плательщиков, использующих труд наемных рабочих, чьи профессии предусмотрены  Списками № 1 и № 2 производств, работ, профессий, должностей и показателей, дающих право на льготное пенсионное обеспечение, утвержденными постановлением Кабинета Министров СССР от 26 января 1991 г. № 10.</a:t>
              </a:r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874311" y="3473124"/>
              <a:ext cx="2879738" cy="3636283"/>
            </a:xfrm>
            <a:custGeom>
              <a:avLst/>
              <a:gdLst>
                <a:gd name="connsiteX0" fmla="*/ 0 w 2333071"/>
                <a:gd name="connsiteY0" fmla="*/ 258784 h 1552672"/>
                <a:gd name="connsiteX1" fmla="*/ 75796 w 2333071"/>
                <a:gd name="connsiteY1" fmla="*/ 75796 h 1552672"/>
                <a:gd name="connsiteX2" fmla="*/ 258784 w 2333071"/>
                <a:gd name="connsiteY2" fmla="*/ 0 h 1552672"/>
                <a:gd name="connsiteX3" fmla="*/ 2074287 w 2333071"/>
                <a:gd name="connsiteY3" fmla="*/ 0 h 1552672"/>
                <a:gd name="connsiteX4" fmla="*/ 2257275 w 2333071"/>
                <a:gd name="connsiteY4" fmla="*/ 75796 h 1552672"/>
                <a:gd name="connsiteX5" fmla="*/ 2333071 w 2333071"/>
                <a:gd name="connsiteY5" fmla="*/ 258784 h 1552672"/>
                <a:gd name="connsiteX6" fmla="*/ 2333071 w 2333071"/>
                <a:gd name="connsiteY6" fmla="*/ 1293888 h 1552672"/>
                <a:gd name="connsiteX7" fmla="*/ 2257275 w 2333071"/>
                <a:gd name="connsiteY7" fmla="*/ 1476876 h 1552672"/>
                <a:gd name="connsiteX8" fmla="*/ 2074287 w 2333071"/>
                <a:gd name="connsiteY8" fmla="*/ 1552672 h 1552672"/>
                <a:gd name="connsiteX9" fmla="*/ 258784 w 2333071"/>
                <a:gd name="connsiteY9" fmla="*/ 1552672 h 1552672"/>
                <a:gd name="connsiteX10" fmla="*/ 75796 w 2333071"/>
                <a:gd name="connsiteY10" fmla="*/ 1476876 h 1552672"/>
                <a:gd name="connsiteX11" fmla="*/ 0 w 2333071"/>
                <a:gd name="connsiteY11" fmla="*/ 1293888 h 1552672"/>
                <a:gd name="connsiteX12" fmla="*/ 0 w 2333071"/>
                <a:gd name="connsiteY12" fmla="*/ 258784 h 155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3071" h="1552672">
                  <a:moveTo>
                    <a:pt x="0" y="258784"/>
                  </a:moveTo>
                  <a:cubicBezTo>
                    <a:pt x="0" y="190150"/>
                    <a:pt x="27265" y="124327"/>
                    <a:pt x="75796" y="75796"/>
                  </a:cubicBezTo>
                  <a:cubicBezTo>
                    <a:pt x="124328" y="27265"/>
                    <a:pt x="190150" y="0"/>
                    <a:pt x="258784" y="0"/>
                  </a:cubicBezTo>
                  <a:lnTo>
                    <a:pt x="2074287" y="0"/>
                  </a:lnTo>
                  <a:cubicBezTo>
                    <a:pt x="2142921" y="0"/>
                    <a:pt x="2208744" y="27265"/>
                    <a:pt x="2257275" y="75796"/>
                  </a:cubicBezTo>
                  <a:cubicBezTo>
                    <a:pt x="2305806" y="124328"/>
                    <a:pt x="2333071" y="190150"/>
                    <a:pt x="2333071" y="258784"/>
                  </a:cubicBezTo>
                  <a:lnTo>
                    <a:pt x="2333071" y="1293888"/>
                  </a:lnTo>
                  <a:cubicBezTo>
                    <a:pt x="2333071" y="1362522"/>
                    <a:pt x="2305806" y="1428345"/>
                    <a:pt x="2257275" y="1476876"/>
                  </a:cubicBezTo>
                  <a:cubicBezTo>
                    <a:pt x="2208744" y="1525407"/>
                    <a:pt x="2142921" y="1552672"/>
                    <a:pt x="2074287" y="1552672"/>
                  </a:cubicBezTo>
                  <a:lnTo>
                    <a:pt x="258784" y="1552672"/>
                  </a:lnTo>
                  <a:cubicBezTo>
                    <a:pt x="190150" y="1552672"/>
                    <a:pt x="124327" y="1525407"/>
                    <a:pt x="75796" y="1476876"/>
                  </a:cubicBezTo>
                  <a:cubicBezTo>
                    <a:pt x="27265" y="1428345"/>
                    <a:pt x="0" y="1362522"/>
                    <a:pt x="0" y="1293888"/>
                  </a:cubicBezTo>
                  <a:lnTo>
                    <a:pt x="0" y="258784"/>
                  </a:lnTo>
                  <a:close/>
                </a:path>
              </a:pathLst>
            </a:cu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6755" tIns="106275" rIns="136755" bIns="106275" spcCol="1270" anchor="ctr"/>
            <a:lstStyle/>
            <a:p>
              <a:pPr algn="ctr" defTabSz="711200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ru-RU" b="1" dirty="0"/>
                <a:t>статья 58.3 Федерального закона от 24 июля 2009 г. </a:t>
              </a:r>
            </a:p>
            <a:p>
              <a:pPr algn="ctr" defTabSz="711200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ru-RU" b="1" dirty="0"/>
                <a:t>№ 212-ФЗ</a:t>
              </a:r>
            </a:p>
          </p:txBody>
        </p:sp>
      </p:grpSp>
      <p:sp>
        <p:nvSpPr>
          <p:cNvPr id="6153" name="Прямоугольник 16"/>
          <p:cNvSpPr>
            <a:spLocks noChangeArrowheads="1"/>
          </p:cNvSpPr>
          <p:nvPr/>
        </p:nvSpPr>
        <p:spPr bwMode="auto">
          <a:xfrm>
            <a:off x="395288" y="2636838"/>
            <a:ext cx="849788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/>
              <a:t>С 2013 ГОДА ВВЕДЕНЫ ДОПОЛНИТЕЛЬНЫЕ ТАРИФЫ СТРАХОВЫХ ВЗНОСОВ</a:t>
            </a: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323850" y="3213100"/>
          <a:ext cx="8640960" cy="23563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1728192"/>
                <a:gridCol w="2160240"/>
                <a:gridCol w="2160240"/>
              </a:tblGrid>
              <a:tr h="103147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Списки производств, работ, профессий  должностей и показателей, дающих право на льготное пенсионное обеспечение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2013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2014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</a:rPr>
                        <a:t>2015 и</a:t>
                      </a: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</a:rPr>
                        <a:t> далее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1259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Список № 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4 %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6 %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9 %</a:t>
                      </a:r>
                      <a:endParaRPr lang="ru-RU" sz="1400" dirty="0"/>
                    </a:p>
                  </a:txBody>
                  <a:tcPr/>
                </a:tc>
              </a:tr>
              <a:tr h="57215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Список №2 и «малые списки»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2 %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4 %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6 %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23850" y="5445125"/>
            <a:ext cx="8640763" cy="831850"/>
          </a:xfrm>
          <a:prstGeom prst="rect">
            <a:avLst/>
          </a:prstGeom>
          <a:solidFill>
            <a:srgbClr val="92D050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600" b="1" i="1" dirty="0">
                <a:latin typeface="+mj-lt"/>
              </a:rPr>
              <a:t>От уплаты страховых взносов может быть освобождено рабочее место, условия труда на котором </a:t>
            </a:r>
            <a:r>
              <a:rPr lang="ru-RU" sz="1600" b="1" i="1" dirty="0"/>
              <a:t>по итогам специальной оценки условий труда </a:t>
            </a:r>
            <a:r>
              <a:rPr lang="ru-RU" sz="1600" b="1" i="1" dirty="0">
                <a:latin typeface="+mj-lt"/>
              </a:rPr>
              <a:t>признаны оптимальными или допустимыми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72450" y="6356350"/>
            <a:ext cx="51435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16AAE45E-C588-45C7-97EC-D0AB22C72E79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8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8195" name="Заголовок 1"/>
          <p:cNvSpPr>
            <a:spLocks/>
          </p:cNvSpPr>
          <p:nvPr/>
        </p:nvSpPr>
        <p:spPr bwMode="auto">
          <a:xfrm>
            <a:off x="179388" y="115888"/>
            <a:ext cx="8856662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 dirty="0">
                <a:solidFill>
                  <a:schemeClr val="tx2"/>
                </a:solidFill>
                <a:latin typeface="Helios"/>
              </a:rPr>
              <a:t>ПРЕДЛАГАЕМАЯ ПРОЕКТНАЯ КОНСТРУКЦИЯ</a:t>
            </a:r>
          </a:p>
        </p:txBody>
      </p:sp>
      <p:graphicFrame>
        <p:nvGraphicFramePr>
          <p:cNvPr id="8" name="Схема 7"/>
          <p:cNvGraphicFramePr/>
          <p:nvPr/>
        </p:nvGraphicFramePr>
        <p:xfrm>
          <a:off x="179512" y="476672"/>
          <a:ext cx="8712968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172450" y="6356350"/>
            <a:ext cx="51435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fld id="{1D580E8A-A842-435E-905F-CA8D2204E5C7}" type="slidenum">
              <a:rPr lang="ru-RU" sz="1800" smtClean="0">
                <a:solidFill>
                  <a:srgbClr val="626262"/>
                </a:solidFill>
                <a:latin typeface="Arial Black" pitchFamily="34" charset="0"/>
                <a:cs typeface="Arial" pitchFamily="34" charset="0"/>
              </a:rPr>
              <a:pPr fontAlgn="base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None/>
              </a:pPr>
              <a:t>9</a:t>
            </a:fld>
            <a:endParaRPr lang="ru-RU" sz="1800" smtClean="0">
              <a:solidFill>
                <a:srgbClr val="626262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0483" name="Заголовок 1"/>
          <p:cNvSpPr>
            <a:spLocks/>
          </p:cNvSpPr>
          <p:nvPr/>
        </p:nvSpPr>
        <p:spPr bwMode="auto">
          <a:xfrm>
            <a:off x="179388" y="115888"/>
            <a:ext cx="8856662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2"/>
                </a:solidFill>
                <a:latin typeface="Helios"/>
                <a:ea typeface="+mj-ea"/>
                <a:cs typeface="+mj-cs"/>
              </a:rPr>
              <a:t>ВНЕСЕНИЕ</a:t>
            </a:r>
            <a:r>
              <a:rPr lang="ru-RU" sz="2000" b="1" dirty="0">
                <a:solidFill>
                  <a:schemeClr val="tx2"/>
                </a:solidFill>
                <a:latin typeface="Helios"/>
              </a:rPr>
              <a:t> ИЗМЕНЕНИЙ В ТРУДОВОЕ ЗАКОНОДАТЕЛЬСТВО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5288" y="692150"/>
            <a:ext cx="8424862" cy="2232025"/>
          </a:xfrm>
          <a:prstGeom prst="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78354" tIns="70099" rIns="78354" bIns="70099" spcCol="1270" anchor="ctr"/>
          <a:lstStyle/>
          <a:p>
            <a:pPr defTabSz="577850">
              <a:lnSpc>
                <a:spcPct val="90000"/>
              </a:lnSpc>
              <a:spcAft>
                <a:spcPts val="0"/>
              </a:spcAft>
              <a:defRPr/>
            </a:pPr>
            <a:endParaRPr lang="en-US" sz="1400" b="1" dirty="0"/>
          </a:p>
          <a:p>
            <a:pPr defTabSz="577850">
              <a:lnSpc>
                <a:spcPct val="90000"/>
              </a:lnSpc>
              <a:spcAft>
                <a:spcPts val="0"/>
              </a:spcAft>
              <a:defRPr/>
            </a:pPr>
            <a:endParaRPr lang="en-US" sz="1400" b="1" dirty="0"/>
          </a:p>
          <a:p>
            <a:pPr defTabSz="577850">
              <a:lnSpc>
                <a:spcPct val="90000"/>
              </a:lnSpc>
              <a:spcAft>
                <a:spcPts val="0"/>
              </a:spcAft>
              <a:defRPr/>
            </a:pPr>
            <a:endParaRPr lang="en-US" sz="1400" b="1" dirty="0"/>
          </a:p>
          <a:p>
            <a:pPr defTabSz="577850">
              <a:lnSpc>
                <a:spcPct val="90000"/>
              </a:lnSpc>
              <a:spcAft>
                <a:spcPts val="0"/>
              </a:spcAft>
              <a:defRPr/>
            </a:pPr>
            <a:endParaRPr lang="en-US" sz="1400" b="1" dirty="0"/>
          </a:p>
          <a:p>
            <a:pPr defTabSz="577850">
              <a:lnSpc>
                <a:spcPct val="90000"/>
              </a:lnSpc>
              <a:spcAft>
                <a:spcPts val="0"/>
              </a:spcAft>
              <a:defRPr/>
            </a:pPr>
            <a:endParaRPr lang="en-US" sz="1400" b="1" dirty="0"/>
          </a:p>
          <a:p>
            <a:pPr defTabSz="577850">
              <a:lnSpc>
                <a:spcPct val="90000"/>
              </a:lnSpc>
              <a:spcAft>
                <a:spcPts val="0"/>
              </a:spcAft>
              <a:defRPr/>
            </a:pPr>
            <a:endParaRPr lang="en-US" sz="1400" b="1" dirty="0"/>
          </a:p>
          <a:p>
            <a:pPr defTabSz="577850">
              <a:lnSpc>
                <a:spcPct val="90000"/>
              </a:lnSpc>
              <a:spcAft>
                <a:spcPts val="0"/>
              </a:spcAft>
              <a:defRPr/>
            </a:pPr>
            <a:endParaRPr lang="en-US" sz="1400" b="1" dirty="0"/>
          </a:p>
          <a:p>
            <a:pPr defTabSz="577850">
              <a:lnSpc>
                <a:spcPct val="90000"/>
              </a:lnSpc>
              <a:spcAft>
                <a:spcPts val="0"/>
              </a:spcAft>
              <a:defRPr/>
            </a:pP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9750" y="2060575"/>
            <a:ext cx="8135938" cy="720725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78354" tIns="70099" rIns="78354" bIns="70099" spcCol="1270" anchor="ctr"/>
          <a:lstStyle/>
          <a:p>
            <a:pPr algn="ctr" defTabSz="577850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2"/>
                </a:solidFill>
              </a:rPr>
              <a:t>Требуется принятие подзаконных нормативных правовых актов, устанавливающих размеры (уровни) указанных гарантий и компенсаций в зависимости от класса условий труда, начиная с класса 3.1.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9226" name="Прямоугольник 13"/>
          <p:cNvSpPr>
            <a:spLocks noChangeArrowheads="1"/>
          </p:cNvSpPr>
          <p:nvPr/>
        </p:nvSpPr>
        <p:spPr bwMode="auto">
          <a:xfrm>
            <a:off x="395288" y="3141663"/>
            <a:ext cx="18113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tx2"/>
                </a:solidFill>
              </a:rPr>
              <a:t>ПРИ ЭТОМ</a:t>
            </a:r>
            <a:endParaRPr lang="ru-RU" sz="2400"/>
          </a:p>
        </p:txBody>
      </p:sp>
      <p:sp>
        <p:nvSpPr>
          <p:cNvPr id="14" name="Выноска со стрелкой вниз 13"/>
          <p:cNvSpPr/>
          <p:nvPr/>
        </p:nvSpPr>
        <p:spPr>
          <a:xfrm>
            <a:off x="539750" y="1773238"/>
            <a:ext cx="8135938" cy="287337"/>
          </a:xfrm>
          <a:prstGeom prst="downArrowCallout">
            <a:avLst/>
          </a:prstGeom>
          <a:solidFill>
            <a:srgbClr val="FFC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/>
          </a:p>
        </p:txBody>
      </p:sp>
      <p:graphicFrame>
        <p:nvGraphicFramePr>
          <p:cNvPr id="13" name="Схема 12"/>
          <p:cNvGraphicFramePr/>
          <p:nvPr/>
        </p:nvGraphicFramePr>
        <p:xfrm>
          <a:off x="395536" y="3573016"/>
          <a:ext cx="8424936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39750" y="836613"/>
            <a:ext cx="8135938" cy="936625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78354" tIns="70099" rIns="78354" bIns="70099" spcCol="1270" anchor="ctr"/>
          <a:lstStyle/>
          <a:p>
            <a:pPr algn="ctr" defTabSz="577850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2"/>
                </a:solidFill>
              </a:rPr>
              <a:t>В Трудовой кодекс Российской Федерации требуется внесение изменений, направленных на замену процедуры аттестации рабочих мест процедурой специальной оценки условий труда в качестве основания для предоставления гарантий и компенсаций в связи с работой во вредных и (или) опасных условиях</a:t>
            </a:r>
            <a:endParaRPr lang="ru-RU" sz="1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.5|2.5|1.6|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.5|2.5|1.6|1.5"/>
</p:tagLst>
</file>

<file path=ppt/theme/theme1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Kimono</Template>
  <TotalTime>0</TotalTime>
  <Words>5094</Words>
  <Application>Microsoft Office PowerPoint</Application>
  <PresentationFormat>Экран (4:3)</PresentationFormat>
  <Paragraphs>584</Paragraphs>
  <Slides>58</Slides>
  <Notes>21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Слои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НОРМАТИВЫ ПО КЛАССИФИКАЦИИ УСЛОВИЙ ТРУДА</vt:lpstr>
      <vt:lpstr>Слайд 13</vt:lpstr>
      <vt:lpstr>Слайд 14</vt:lpstr>
      <vt:lpstr>Слайд 15</vt:lpstr>
      <vt:lpstr>ИДЕНТИФИКАЦИЯ ПОТЕНЦИАЛЬНО ВРЕДНЫХ  (ОПАСНЫХ) ФАКТОРОВ</vt:lpstr>
      <vt:lpstr>ИДЕНТИФИКАЦИЯ ПОТЕНЦИАЛЬНО ВРЕДНЫХ  (ОПАСНЫХ) ФАКТОРОВ</vt:lpstr>
      <vt:lpstr>КЛАССИФИКАТОР ПОТЕНЦИАЛЬНО ВРЕДНЫХ И (ИЛИ) ОПАСНЫХ ФАКТОРОВ ПРОИЗВОДСТВЕННОЙ СРЕДЫ И ТРУДОВОГО ПРОЦЕССА</vt:lpstr>
      <vt:lpstr>КЛАССИФИКАТОР ПОТЕНЦИАЛЬНО ВРЕДНЫХ И (ИЛИ) ОПАСНЫХ ФАКТОРОВ ПРОИЗВОДСТВЕННОЙ СРЕДЫ И ТРУДОВОГО ПРОЦЕССА</vt:lpstr>
      <vt:lpstr>КЛАССИФИКАТОР ПОТЕНЦИАЛЬНО ВРЕДНЫХ И (ИЛИ) ОПАСНЫХ ФАКТОРОВ ПРОИЗВОДСТВЕННОЙ СРЕДЫ И ТРУДОВОГО ПРОЦЕССА</vt:lpstr>
      <vt:lpstr>КЛАССИФИКАТОР ПОТЕНЦИАЛЬНО ВРЕДНЫХ И (ИЛИ) ОПАСНЫХ ФАКТОРОВ ПРОИЗВОДСТВЕННОЙ СРЕДЫ И ТРУДОВОГО ПРОЦЕССА</vt:lpstr>
      <vt:lpstr>КЛАССИФИКАТОР ПОТЕНЦИАЛЬНО ВРЕДНЫХ И (ИЛИ) ОПАСНЫХ ФАКТОРОВ ПРОИЗВОДСТВЕННОЙ СРЕДЫ И ТРУДОВОГО ПРОЦЕССА</vt:lpstr>
      <vt:lpstr>КЛАССИФИКАТОР ПОТЕНЦИАЛЬНО ВРЕДНЫХ И (ИЛИ) ОПАСНЫХ ФАКТОРОВ ПРОИЗВОДСТВЕННОЙ СРЕДЫ И ТРУДОВОГО ПРОЦЕССА</vt:lpstr>
      <vt:lpstr>КЛАССИФИКАТОР ПОТЕНЦИАЛЬНО ВРЕДНЫХ И (ИЛИ) ОПАСНЫХ ФАКТОРОВ ПРОИЗВОДСТВЕННОЙ СРЕДЫ И ТРУДОВОГО ПРОЦЕССА</vt:lpstr>
      <vt:lpstr>КЛАССИФИКАТОР ПОТЕНЦИАЛЬНО ВРЕДНЫХ И (ИЛИ) ОПАСНЫХ ФАКТОРОВ ПРОИЗВОДСТВЕННОЙ СРЕДЫ И ТРУДОВОГО ПРОЦЕССА</vt:lpstr>
      <vt:lpstr>КЛАССИФИКАТОР ПОТЕНЦИАЛЬНО ВРЕДНЫХ И (ИЛИ) ОПАСНЫХ ФАКТОРОВ ПРОИЗВОДСТВЕННОЙ СРЕДЫ И ТРУДОВОГО ПРОЦЕССА</vt:lpstr>
      <vt:lpstr>КЛАССИФИКАТОР ПОТЕНЦИАЛЬНО ВРЕДНЫХ И (ИЛИ) ОПАСНЫХ ФАКТОРОВ ПРОИЗВОДСТВЕННОЙ СРЕДЫ И ТРУДОВОГО ПРОЦЕССА</vt:lpstr>
      <vt:lpstr>КЛАССИФИКАТОР ПОТЕНЦИАЛЬНО ВРЕДНЫХ И (ИЛИ) ОПАСНЫХ ФАКТОРОВ ПРОИЗВОДСТВЕННОЙ СРЕДЫ И ТРУДОВОГО ПРОЦЕССА</vt:lpstr>
      <vt:lpstr>ВЫЯВЛЕНИЕ НА РАБОЧИХ МЕСТАХ ПОТЕНЦИАЛЬНО ВРЕДНЫХ (ОПАСНЫХ) ФАКТОРОВ</vt:lpstr>
      <vt:lpstr>ДЕКЛАРИРОВАНИЕ СООТВЕТСТВИЯ УСЛОВИЙ ТРУДА</vt:lpstr>
      <vt:lpstr>Исследования и измерения факторов производственной среды и трудового процесса</vt:lpstr>
      <vt:lpstr>КЛАССЫ УСЛОВИЙ ТРУДА</vt:lpstr>
      <vt:lpstr>ПОДКЛАССЫ УСЛОВИЙ ТРУДА  </vt:lpstr>
      <vt:lpstr>Исследования и измерения факторов производственной среды и трудового процесса</vt:lpstr>
      <vt:lpstr>Слайд 35</vt:lpstr>
      <vt:lpstr>Слайд 36</vt:lpstr>
      <vt:lpstr>Слайд 37</vt:lpstr>
      <vt:lpstr>Слайд 38</vt:lpstr>
      <vt:lpstr>Слайд 39</vt:lpstr>
      <vt:lpstr>СРЕДСТВА ИНДИВИДУАЛЬНОЙ ЗАЩИТЫ</vt:lpstr>
      <vt:lpstr>Слайд 41</vt:lpstr>
      <vt:lpstr>Слайд 42</vt:lpstr>
      <vt:lpstr>Слайд 43</vt:lpstr>
      <vt:lpstr>ТРЕБОВАНИЯ К ИСПЫТАТЕЛЬНЫМ ЛАБОРАТОРИЯМ (ЦЕНТРАМ)</vt:lpstr>
      <vt:lpstr>ТРЕБОВАНИЯ К ИСПЫТАТЕЛЬНЫМ ЛАБОРАТОРИЯМ (ЦЕНТРАМ)</vt:lpstr>
      <vt:lpstr>ТРЕБОВАНИЯ К ИСПЫТАТЕЛЬНЫМ ЛАБОРАТОРИЯМ (ЦЕНТРАМ)</vt:lpstr>
      <vt:lpstr>ТРЕБОВАНИЯ К ЭКСПЕРТАМ</vt:lpstr>
      <vt:lpstr>ТРЕБОВАНИЯ К ЭКСПЕРТАМ, ОСУЩЕСТВЛЯЮЩИМ  СПЕЦИАЛЬНУЮ ОЦЕНКУ УСЛОВИЙ ТРУДА</vt:lpstr>
      <vt:lpstr>АТТЕСТАЦИИ ФИЗИЧЕСКИХ ЛИЦ НА ПРАВО ВЫПОЛНЕНИЯ РАБОТ ПО СПЕЦИАЛЬНОЙ ОЦЕНКЕ УСЛОВИЙ ТРУДА </vt:lpstr>
      <vt:lpstr>Слайд 50</vt:lpstr>
      <vt:lpstr>ОТВЕТСТВЕННОСТЬ ОРГАНИЗАЦИЙ И ЭКСПЕРТОВ</vt:lpstr>
      <vt:lpstr>НЕЗАВИСИМОСТЬ ОРГАНИЗАЦИЙ И ЭКСПЕРТОВ</vt:lpstr>
      <vt:lpstr>СТРАХОВАНИЕ ГРАЖДАНСКОЙ ОТВЕТСТВЕННОСТИ</vt:lpstr>
      <vt:lpstr>ИНФОРМАТИЗАЦИЯ</vt:lpstr>
      <vt:lpstr>КОНТРОЛЬ И НАДЗОР ЗА ПРОВЕДЕНИЕМ СПЕЦИАЛЬНОЙ ОЦЕНКИ УСЛОВИЙ ТРУДА</vt:lpstr>
      <vt:lpstr>ЭКСПЕРТИЗА КАЧЕСТВА СПЕЦИАЛЬНОЙ ОЦЕНКИ УСЛОВИЙ ТРУДА</vt:lpstr>
      <vt:lpstr>РОЛЬ ПРОФСОЮЗОВ В СПЕЦИАЛЬНОЙ ОЦЕНКЕ УСЛОВИЙ ТРУДА</vt:lpstr>
      <vt:lpstr>РЕЗУЛЬТАТЫ СПЕЦИАЛЬНОЙ ОЦЕНКИ УСЛОВИЙ ТРУДА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/>
  <cp:revision>75</cp:revision>
  <dcterms:created xsi:type="dcterms:W3CDTF">2008-02-05T14:39:13Z</dcterms:created>
  <dcterms:modified xsi:type="dcterms:W3CDTF">2013-11-14T08:30:35Z</dcterms:modified>
</cp:coreProperties>
</file>